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7"/>
  </p:notesMasterIdLst>
  <p:sldIdLst>
    <p:sldId id="699" r:id="rId2"/>
    <p:sldId id="704" r:id="rId3"/>
    <p:sldId id="700" r:id="rId4"/>
    <p:sldId id="703" r:id="rId5"/>
    <p:sldId id="664" r:id="rId6"/>
    <p:sldId id="665" r:id="rId7"/>
    <p:sldId id="666" r:id="rId8"/>
    <p:sldId id="674" r:id="rId9"/>
    <p:sldId id="668" r:id="rId10"/>
    <p:sldId id="576" r:id="rId11"/>
    <p:sldId id="676" r:id="rId12"/>
    <p:sldId id="670" r:id="rId13"/>
    <p:sldId id="671" r:id="rId14"/>
    <p:sldId id="672" r:id="rId15"/>
    <p:sldId id="673" r:id="rId16"/>
    <p:sldId id="419" r:id="rId17"/>
    <p:sldId id="680" r:id="rId18"/>
    <p:sldId id="675" r:id="rId19"/>
    <p:sldId id="683" r:id="rId20"/>
    <p:sldId id="684" r:id="rId21"/>
    <p:sldId id="685" r:id="rId22"/>
    <p:sldId id="698" r:id="rId23"/>
    <p:sldId id="688" r:id="rId24"/>
    <p:sldId id="689" r:id="rId25"/>
    <p:sldId id="384" r:id="rId26"/>
    <p:sldId id="607" r:id="rId27"/>
    <p:sldId id="609" r:id="rId28"/>
    <p:sldId id="610" r:id="rId29"/>
    <p:sldId id="585" r:id="rId30"/>
    <p:sldId id="691" r:id="rId31"/>
    <p:sldId id="611" r:id="rId32"/>
    <p:sldId id="692" r:id="rId33"/>
    <p:sldId id="637" r:id="rId34"/>
    <p:sldId id="693" r:id="rId35"/>
    <p:sldId id="445" r:id="rId36"/>
    <p:sldId id="643" r:id="rId37"/>
    <p:sldId id="640" r:id="rId38"/>
    <p:sldId id="642" r:id="rId39"/>
    <p:sldId id="641" r:id="rId40"/>
    <p:sldId id="644" r:id="rId41"/>
    <p:sldId id="646" r:id="rId42"/>
    <p:sldId id="653" r:id="rId43"/>
    <p:sldId id="623" r:id="rId44"/>
    <p:sldId id="649" r:id="rId45"/>
    <p:sldId id="650" r:id="rId46"/>
    <p:sldId id="627" r:id="rId47"/>
    <p:sldId id="648" r:id="rId48"/>
    <p:sldId id="695" r:id="rId49"/>
    <p:sldId id="651" r:id="rId50"/>
    <p:sldId id="654" r:id="rId51"/>
    <p:sldId id="701" r:id="rId52"/>
    <p:sldId id="547" r:id="rId53"/>
    <p:sldId id="702" r:id="rId54"/>
    <p:sldId id="705" r:id="rId55"/>
    <p:sldId id="70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800080"/>
    <a:srgbClr val="9900CC"/>
    <a:srgbClr val="6188CD"/>
    <a:srgbClr val="29A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09A704-CD6A-3634-F7D6-5804C0ED4F2E}" v="8" dt="2023-09-05T16:38:48.0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0" autoAdjust="0"/>
    <p:restoredTop sz="86505" autoAdjust="0"/>
  </p:normalViewPr>
  <p:slideViewPr>
    <p:cSldViewPr snapToGrid="0">
      <p:cViewPr varScale="1">
        <p:scale>
          <a:sx n="84" d="100"/>
          <a:sy n="84" d="100"/>
        </p:scale>
        <p:origin x="1020" y="90"/>
      </p:cViewPr>
      <p:guideLst/>
    </p:cSldViewPr>
  </p:slideViewPr>
  <p:notesTextViewPr>
    <p:cViewPr>
      <p:scale>
        <a:sx n="1" d="1"/>
        <a:sy n="1" d="1"/>
      </p:scale>
      <p:origin x="0" y="0"/>
    </p:cViewPr>
  </p:notesTextViewPr>
  <p:sorterViewPr>
    <p:cViewPr>
      <p:scale>
        <a:sx n="100" d="100"/>
        <a:sy n="100" d="100"/>
      </p:scale>
      <p:origin x="0" y="-153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3FF67A-0332-43FF-BE5B-BD993D105E2B}"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5C3B540D-50D1-4492-964A-FBC5E0F8541E}">
      <dgm:prSet/>
      <dgm:spPr/>
      <dgm:t>
        <a:bodyPr/>
        <a:lstStyle/>
        <a:p>
          <a:r>
            <a:rPr lang="en-US"/>
            <a:t>Learn</a:t>
          </a:r>
        </a:p>
      </dgm:t>
    </dgm:pt>
    <dgm:pt modelId="{AD4758D1-8A75-4B7C-8F53-E7829D789DD7}" type="parTrans" cxnId="{2B03CAC0-7CCF-434C-A252-79498BAE8BA1}">
      <dgm:prSet/>
      <dgm:spPr/>
      <dgm:t>
        <a:bodyPr/>
        <a:lstStyle/>
        <a:p>
          <a:endParaRPr lang="en-US"/>
        </a:p>
      </dgm:t>
    </dgm:pt>
    <dgm:pt modelId="{FC8EC4CF-6C9F-4BD8-A4BD-4A4B469D9C9C}" type="sibTrans" cxnId="{2B03CAC0-7CCF-434C-A252-79498BAE8BA1}">
      <dgm:prSet/>
      <dgm:spPr/>
      <dgm:t>
        <a:bodyPr/>
        <a:lstStyle/>
        <a:p>
          <a:endParaRPr lang="en-US"/>
        </a:p>
      </dgm:t>
    </dgm:pt>
    <dgm:pt modelId="{34D09278-77CF-4177-B0D5-8B61374FAB02}">
      <dgm:prSet/>
      <dgm:spPr/>
      <dgm:t>
        <a:bodyPr/>
        <a:lstStyle/>
        <a:p>
          <a:r>
            <a:rPr lang="en-US"/>
            <a:t>Learn how trauma impacts children and their development and why traditional discipline may not work.</a:t>
          </a:r>
        </a:p>
      </dgm:t>
    </dgm:pt>
    <dgm:pt modelId="{07519B53-C5F2-4008-AB8D-B5911AC97373}" type="parTrans" cxnId="{A058E291-9ECF-4E39-B938-7F34477376A6}">
      <dgm:prSet/>
      <dgm:spPr/>
      <dgm:t>
        <a:bodyPr/>
        <a:lstStyle/>
        <a:p>
          <a:endParaRPr lang="en-US"/>
        </a:p>
      </dgm:t>
    </dgm:pt>
    <dgm:pt modelId="{0826DE4F-AAD6-4CF1-ACC9-70E445292CF8}" type="sibTrans" cxnId="{A058E291-9ECF-4E39-B938-7F34477376A6}">
      <dgm:prSet/>
      <dgm:spPr/>
      <dgm:t>
        <a:bodyPr/>
        <a:lstStyle/>
        <a:p>
          <a:endParaRPr lang="en-US"/>
        </a:p>
      </dgm:t>
    </dgm:pt>
    <dgm:pt modelId="{11A23E7F-A5A5-4B9C-88D9-9A3EE87179FA}">
      <dgm:prSet/>
      <dgm:spPr/>
      <dgm:t>
        <a:bodyPr/>
        <a:lstStyle/>
        <a:p>
          <a:r>
            <a:rPr lang="en-US"/>
            <a:t>Understand</a:t>
          </a:r>
        </a:p>
      </dgm:t>
    </dgm:pt>
    <dgm:pt modelId="{9AB918E2-3164-436E-84AE-F90A99EDC1DF}" type="parTrans" cxnId="{9151971F-D7C8-4A29-BA5B-64C2FA49FCDF}">
      <dgm:prSet/>
      <dgm:spPr/>
      <dgm:t>
        <a:bodyPr/>
        <a:lstStyle/>
        <a:p>
          <a:endParaRPr lang="en-US"/>
        </a:p>
      </dgm:t>
    </dgm:pt>
    <dgm:pt modelId="{246B608D-15DE-4322-AEBE-682EA76CEBDE}" type="sibTrans" cxnId="{9151971F-D7C8-4A29-BA5B-64C2FA49FCDF}">
      <dgm:prSet/>
      <dgm:spPr/>
      <dgm:t>
        <a:bodyPr/>
        <a:lstStyle/>
        <a:p>
          <a:endParaRPr lang="en-US"/>
        </a:p>
      </dgm:t>
    </dgm:pt>
    <dgm:pt modelId="{99066A55-125A-4387-A449-52DA8D96C427}">
      <dgm:prSet/>
      <dgm:spPr/>
      <dgm:t>
        <a:bodyPr/>
        <a:lstStyle/>
        <a:p>
          <a:r>
            <a:rPr lang="en-US"/>
            <a:t>Understand how a parent’s response can either calm or escalate a situation.</a:t>
          </a:r>
        </a:p>
      </dgm:t>
    </dgm:pt>
    <dgm:pt modelId="{6702760B-4E19-47BD-87D2-A7E4EF12AE9F}" type="parTrans" cxnId="{BF7DBA79-BB22-4585-BD12-B728F1BEF45C}">
      <dgm:prSet/>
      <dgm:spPr/>
      <dgm:t>
        <a:bodyPr/>
        <a:lstStyle/>
        <a:p>
          <a:endParaRPr lang="en-US"/>
        </a:p>
      </dgm:t>
    </dgm:pt>
    <dgm:pt modelId="{F812867A-3AA4-4BB7-837B-9264AF12560A}" type="sibTrans" cxnId="{BF7DBA79-BB22-4585-BD12-B728F1BEF45C}">
      <dgm:prSet/>
      <dgm:spPr/>
      <dgm:t>
        <a:bodyPr/>
        <a:lstStyle/>
        <a:p>
          <a:endParaRPr lang="en-US"/>
        </a:p>
      </dgm:t>
    </dgm:pt>
    <dgm:pt modelId="{EB2F10FE-AFCD-4940-B59C-371A4FAF2D5E}">
      <dgm:prSet/>
      <dgm:spPr/>
      <dgm:t>
        <a:bodyPr/>
        <a:lstStyle/>
        <a:p>
          <a:r>
            <a:rPr lang="en-US" dirty="0"/>
            <a:t>Acquire</a:t>
          </a:r>
        </a:p>
      </dgm:t>
    </dgm:pt>
    <dgm:pt modelId="{119418AE-15E5-4BD3-A838-D2AFEA3BDED8}" type="parTrans" cxnId="{34D23409-CB66-4E41-AB53-3F0C818D0BCF}">
      <dgm:prSet/>
      <dgm:spPr/>
      <dgm:t>
        <a:bodyPr/>
        <a:lstStyle/>
        <a:p>
          <a:endParaRPr lang="en-US"/>
        </a:p>
      </dgm:t>
    </dgm:pt>
    <dgm:pt modelId="{7C385807-3A31-463A-841A-92C25C8F9921}" type="sibTrans" cxnId="{34D23409-CB66-4E41-AB53-3F0C818D0BCF}">
      <dgm:prSet/>
      <dgm:spPr/>
      <dgm:t>
        <a:bodyPr/>
        <a:lstStyle/>
        <a:p>
          <a:endParaRPr lang="en-US"/>
        </a:p>
      </dgm:t>
    </dgm:pt>
    <dgm:pt modelId="{570737A2-6219-4F3A-A6D8-6E7C63A16A16}">
      <dgm:prSet/>
      <dgm:spPr/>
      <dgm:t>
        <a:bodyPr/>
        <a:lstStyle/>
        <a:p>
          <a:r>
            <a:rPr lang="en-US" dirty="0"/>
            <a:t>Acquire a knowledge of how to apply the three principles of Trust-Based Parenting.</a:t>
          </a:r>
        </a:p>
      </dgm:t>
    </dgm:pt>
    <dgm:pt modelId="{612A4936-71DF-48EC-8EE3-FE554C32A021}" type="parTrans" cxnId="{FE2CA1D3-1F12-40D4-891E-679F1B7FD1DD}">
      <dgm:prSet/>
      <dgm:spPr/>
      <dgm:t>
        <a:bodyPr/>
        <a:lstStyle/>
        <a:p>
          <a:endParaRPr lang="en-US"/>
        </a:p>
      </dgm:t>
    </dgm:pt>
    <dgm:pt modelId="{5A2B0133-7524-4A0A-89F6-A40DBAEF60BD}" type="sibTrans" cxnId="{FE2CA1D3-1F12-40D4-891E-679F1B7FD1DD}">
      <dgm:prSet/>
      <dgm:spPr/>
      <dgm:t>
        <a:bodyPr/>
        <a:lstStyle/>
        <a:p>
          <a:endParaRPr lang="en-US"/>
        </a:p>
      </dgm:t>
    </dgm:pt>
    <dgm:pt modelId="{02E587C3-810C-41E0-8351-A348729463A3}">
      <dgm:prSet/>
      <dgm:spPr/>
      <dgm:t>
        <a:bodyPr/>
        <a:lstStyle/>
        <a:p>
          <a:r>
            <a:rPr lang="en-US"/>
            <a:t>Practice</a:t>
          </a:r>
        </a:p>
      </dgm:t>
    </dgm:pt>
    <dgm:pt modelId="{C52A49C4-1B0E-4E1E-A770-4541E872016A}" type="parTrans" cxnId="{8D21D343-4D4A-41F1-8A36-F73495F63A4A}">
      <dgm:prSet/>
      <dgm:spPr/>
      <dgm:t>
        <a:bodyPr/>
        <a:lstStyle/>
        <a:p>
          <a:endParaRPr lang="en-US"/>
        </a:p>
      </dgm:t>
    </dgm:pt>
    <dgm:pt modelId="{45D1D737-7526-45C5-AF35-42CC29894645}" type="sibTrans" cxnId="{8D21D343-4D4A-41F1-8A36-F73495F63A4A}">
      <dgm:prSet/>
      <dgm:spPr/>
      <dgm:t>
        <a:bodyPr/>
        <a:lstStyle/>
        <a:p>
          <a:endParaRPr lang="en-US"/>
        </a:p>
      </dgm:t>
    </dgm:pt>
    <dgm:pt modelId="{40B0D0FE-8F8B-489F-9834-90C3E14FC9FF}">
      <dgm:prSet/>
      <dgm:spPr/>
      <dgm:t>
        <a:bodyPr/>
        <a:lstStyle/>
        <a:p>
          <a:r>
            <a:rPr lang="en-US"/>
            <a:t>Practice concreate strategies to help manage difficult behaviors. </a:t>
          </a:r>
        </a:p>
      </dgm:t>
    </dgm:pt>
    <dgm:pt modelId="{F05E4F5D-CD5B-42F1-85C4-B8ACE9864D72}" type="parTrans" cxnId="{67D16975-0572-4B8F-8D95-CFFD2D4CD2D3}">
      <dgm:prSet/>
      <dgm:spPr/>
      <dgm:t>
        <a:bodyPr/>
        <a:lstStyle/>
        <a:p>
          <a:endParaRPr lang="en-US"/>
        </a:p>
      </dgm:t>
    </dgm:pt>
    <dgm:pt modelId="{69EB7AD8-6586-4148-86CC-1F91654090D1}" type="sibTrans" cxnId="{67D16975-0572-4B8F-8D95-CFFD2D4CD2D3}">
      <dgm:prSet/>
      <dgm:spPr/>
      <dgm:t>
        <a:bodyPr/>
        <a:lstStyle/>
        <a:p>
          <a:endParaRPr lang="en-US"/>
        </a:p>
      </dgm:t>
    </dgm:pt>
    <dgm:pt modelId="{33E8AEAE-6625-494F-8130-BB298AC8C97F}" type="pres">
      <dgm:prSet presAssocID="{3C3FF67A-0332-43FF-BE5B-BD993D105E2B}" presName="Name0" presStyleCnt="0">
        <dgm:presLayoutVars>
          <dgm:dir/>
          <dgm:animLvl val="lvl"/>
          <dgm:resizeHandles val="exact"/>
        </dgm:presLayoutVars>
      </dgm:prSet>
      <dgm:spPr/>
    </dgm:pt>
    <dgm:pt modelId="{7398FEE3-22A3-4FEA-B28E-B7EBE3229639}" type="pres">
      <dgm:prSet presAssocID="{5C3B540D-50D1-4492-964A-FBC5E0F8541E}" presName="composite" presStyleCnt="0"/>
      <dgm:spPr/>
    </dgm:pt>
    <dgm:pt modelId="{10164851-C434-4759-9D1E-F77431F42750}" type="pres">
      <dgm:prSet presAssocID="{5C3B540D-50D1-4492-964A-FBC5E0F8541E}" presName="parTx" presStyleLbl="alignNode1" presStyleIdx="0" presStyleCnt="4">
        <dgm:presLayoutVars>
          <dgm:chMax val="0"/>
          <dgm:chPref val="0"/>
        </dgm:presLayoutVars>
      </dgm:prSet>
      <dgm:spPr/>
    </dgm:pt>
    <dgm:pt modelId="{75808923-A813-43F7-B74C-9931C087A714}" type="pres">
      <dgm:prSet presAssocID="{5C3B540D-50D1-4492-964A-FBC5E0F8541E}" presName="desTx" presStyleLbl="alignAccFollowNode1" presStyleIdx="0" presStyleCnt="4">
        <dgm:presLayoutVars/>
      </dgm:prSet>
      <dgm:spPr/>
    </dgm:pt>
    <dgm:pt modelId="{3E839E19-8A1F-4D5C-9656-3CD5B2ED7DDB}" type="pres">
      <dgm:prSet presAssocID="{FC8EC4CF-6C9F-4BD8-A4BD-4A4B469D9C9C}" presName="space" presStyleCnt="0"/>
      <dgm:spPr/>
    </dgm:pt>
    <dgm:pt modelId="{2273D1C6-0299-4C2C-8D9D-20AB564D0658}" type="pres">
      <dgm:prSet presAssocID="{11A23E7F-A5A5-4B9C-88D9-9A3EE87179FA}" presName="composite" presStyleCnt="0"/>
      <dgm:spPr/>
    </dgm:pt>
    <dgm:pt modelId="{50E8FF60-7714-4A1D-93D6-7807A779344A}" type="pres">
      <dgm:prSet presAssocID="{11A23E7F-A5A5-4B9C-88D9-9A3EE87179FA}" presName="parTx" presStyleLbl="alignNode1" presStyleIdx="1" presStyleCnt="4">
        <dgm:presLayoutVars>
          <dgm:chMax val="0"/>
          <dgm:chPref val="0"/>
        </dgm:presLayoutVars>
      </dgm:prSet>
      <dgm:spPr/>
    </dgm:pt>
    <dgm:pt modelId="{F00B4429-EC84-4F74-8CB2-A57A16E572AB}" type="pres">
      <dgm:prSet presAssocID="{11A23E7F-A5A5-4B9C-88D9-9A3EE87179FA}" presName="desTx" presStyleLbl="alignAccFollowNode1" presStyleIdx="1" presStyleCnt="4">
        <dgm:presLayoutVars/>
      </dgm:prSet>
      <dgm:spPr/>
    </dgm:pt>
    <dgm:pt modelId="{3660F225-73DD-4D2D-8F80-3F2FAE8E4614}" type="pres">
      <dgm:prSet presAssocID="{246B608D-15DE-4322-AEBE-682EA76CEBDE}" presName="space" presStyleCnt="0"/>
      <dgm:spPr/>
    </dgm:pt>
    <dgm:pt modelId="{68A8F6C7-C3DA-4D0C-903B-C2FE5DE13B4A}" type="pres">
      <dgm:prSet presAssocID="{EB2F10FE-AFCD-4940-B59C-371A4FAF2D5E}" presName="composite" presStyleCnt="0"/>
      <dgm:spPr/>
    </dgm:pt>
    <dgm:pt modelId="{546BA809-677B-4CC1-BF80-E1136EDB8359}" type="pres">
      <dgm:prSet presAssocID="{EB2F10FE-AFCD-4940-B59C-371A4FAF2D5E}" presName="parTx" presStyleLbl="alignNode1" presStyleIdx="2" presStyleCnt="4">
        <dgm:presLayoutVars>
          <dgm:chMax val="0"/>
          <dgm:chPref val="0"/>
        </dgm:presLayoutVars>
      </dgm:prSet>
      <dgm:spPr/>
    </dgm:pt>
    <dgm:pt modelId="{03E628A8-8E9E-47A5-A1D6-67732B9744A8}" type="pres">
      <dgm:prSet presAssocID="{EB2F10FE-AFCD-4940-B59C-371A4FAF2D5E}" presName="desTx" presStyleLbl="alignAccFollowNode1" presStyleIdx="2" presStyleCnt="4">
        <dgm:presLayoutVars/>
      </dgm:prSet>
      <dgm:spPr/>
    </dgm:pt>
    <dgm:pt modelId="{5C224823-440A-4680-A139-2BCB651C7357}" type="pres">
      <dgm:prSet presAssocID="{7C385807-3A31-463A-841A-92C25C8F9921}" presName="space" presStyleCnt="0"/>
      <dgm:spPr/>
    </dgm:pt>
    <dgm:pt modelId="{CCDD763C-9445-4E81-A2B2-AB1B27349567}" type="pres">
      <dgm:prSet presAssocID="{02E587C3-810C-41E0-8351-A348729463A3}" presName="composite" presStyleCnt="0"/>
      <dgm:spPr/>
    </dgm:pt>
    <dgm:pt modelId="{6DA99E43-CCDD-43A8-96FD-948549ADFE12}" type="pres">
      <dgm:prSet presAssocID="{02E587C3-810C-41E0-8351-A348729463A3}" presName="parTx" presStyleLbl="alignNode1" presStyleIdx="3" presStyleCnt="4">
        <dgm:presLayoutVars>
          <dgm:chMax val="0"/>
          <dgm:chPref val="0"/>
        </dgm:presLayoutVars>
      </dgm:prSet>
      <dgm:spPr/>
    </dgm:pt>
    <dgm:pt modelId="{B1CEB9E8-FEAC-467F-8DB9-C2A8649B4967}" type="pres">
      <dgm:prSet presAssocID="{02E587C3-810C-41E0-8351-A348729463A3}" presName="desTx" presStyleLbl="alignAccFollowNode1" presStyleIdx="3" presStyleCnt="4">
        <dgm:presLayoutVars/>
      </dgm:prSet>
      <dgm:spPr/>
    </dgm:pt>
  </dgm:ptLst>
  <dgm:cxnLst>
    <dgm:cxn modelId="{1D826901-4456-4007-B667-BF3DE7AA3C49}" type="presOf" srcId="{570737A2-6219-4F3A-A6D8-6E7C63A16A16}" destId="{03E628A8-8E9E-47A5-A1D6-67732B9744A8}" srcOrd="0" destOrd="0" presId="urn:microsoft.com/office/officeart/2016/7/layout/ChevronBlockProcess"/>
    <dgm:cxn modelId="{34D23409-CB66-4E41-AB53-3F0C818D0BCF}" srcId="{3C3FF67A-0332-43FF-BE5B-BD993D105E2B}" destId="{EB2F10FE-AFCD-4940-B59C-371A4FAF2D5E}" srcOrd="2" destOrd="0" parTransId="{119418AE-15E5-4BD3-A838-D2AFEA3BDED8}" sibTransId="{7C385807-3A31-463A-841A-92C25C8F9921}"/>
    <dgm:cxn modelId="{A6522417-07FD-447D-B957-9DCEB5AA4A73}" type="presOf" srcId="{11A23E7F-A5A5-4B9C-88D9-9A3EE87179FA}" destId="{50E8FF60-7714-4A1D-93D6-7807A779344A}" srcOrd="0" destOrd="0" presId="urn:microsoft.com/office/officeart/2016/7/layout/ChevronBlockProcess"/>
    <dgm:cxn modelId="{9151971F-D7C8-4A29-BA5B-64C2FA49FCDF}" srcId="{3C3FF67A-0332-43FF-BE5B-BD993D105E2B}" destId="{11A23E7F-A5A5-4B9C-88D9-9A3EE87179FA}" srcOrd="1" destOrd="0" parTransId="{9AB918E2-3164-436E-84AE-F90A99EDC1DF}" sibTransId="{246B608D-15DE-4322-AEBE-682EA76CEBDE}"/>
    <dgm:cxn modelId="{8D21D343-4D4A-41F1-8A36-F73495F63A4A}" srcId="{3C3FF67A-0332-43FF-BE5B-BD993D105E2B}" destId="{02E587C3-810C-41E0-8351-A348729463A3}" srcOrd="3" destOrd="0" parTransId="{C52A49C4-1B0E-4E1E-A770-4541E872016A}" sibTransId="{45D1D737-7526-45C5-AF35-42CC29894645}"/>
    <dgm:cxn modelId="{3493B84B-A883-4D17-A1B8-805CF914226D}" type="presOf" srcId="{5C3B540D-50D1-4492-964A-FBC5E0F8541E}" destId="{10164851-C434-4759-9D1E-F77431F42750}" srcOrd="0" destOrd="0" presId="urn:microsoft.com/office/officeart/2016/7/layout/ChevronBlockProcess"/>
    <dgm:cxn modelId="{DD3C5072-8507-40C3-AC30-FBF2FA044545}" type="presOf" srcId="{EB2F10FE-AFCD-4940-B59C-371A4FAF2D5E}" destId="{546BA809-677B-4CC1-BF80-E1136EDB8359}" srcOrd="0" destOrd="0" presId="urn:microsoft.com/office/officeart/2016/7/layout/ChevronBlockProcess"/>
    <dgm:cxn modelId="{67D16975-0572-4B8F-8D95-CFFD2D4CD2D3}" srcId="{02E587C3-810C-41E0-8351-A348729463A3}" destId="{40B0D0FE-8F8B-489F-9834-90C3E14FC9FF}" srcOrd="0" destOrd="0" parTransId="{F05E4F5D-CD5B-42F1-85C4-B8ACE9864D72}" sibTransId="{69EB7AD8-6586-4148-86CC-1F91654090D1}"/>
    <dgm:cxn modelId="{BF7DBA79-BB22-4585-BD12-B728F1BEF45C}" srcId="{11A23E7F-A5A5-4B9C-88D9-9A3EE87179FA}" destId="{99066A55-125A-4387-A449-52DA8D96C427}" srcOrd="0" destOrd="0" parTransId="{6702760B-4E19-47BD-87D2-A7E4EF12AE9F}" sibTransId="{F812867A-3AA4-4BB7-837B-9264AF12560A}"/>
    <dgm:cxn modelId="{1431A95A-02D8-4BB0-914B-621F2C168D8A}" type="presOf" srcId="{99066A55-125A-4387-A449-52DA8D96C427}" destId="{F00B4429-EC84-4F74-8CB2-A57A16E572AB}" srcOrd="0" destOrd="0" presId="urn:microsoft.com/office/officeart/2016/7/layout/ChevronBlockProcess"/>
    <dgm:cxn modelId="{4E98638C-EFFE-412A-B1BD-0717CEE8F35A}" type="presOf" srcId="{02E587C3-810C-41E0-8351-A348729463A3}" destId="{6DA99E43-CCDD-43A8-96FD-948549ADFE12}" srcOrd="0" destOrd="0" presId="urn:microsoft.com/office/officeart/2016/7/layout/ChevronBlockProcess"/>
    <dgm:cxn modelId="{9A82A28E-1ACF-4921-B5AB-EEEDEF05C31C}" type="presOf" srcId="{3C3FF67A-0332-43FF-BE5B-BD993D105E2B}" destId="{33E8AEAE-6625-494F-8130-BB298AC8C97F}" srcOrd="0" destOrd="0" presId="urn:microsoft.com/office/officeart/2016/7/layout/ChevronBlockProcess"/>
    <dgm:cxn modelId="{978F0990-FC62-4F7C-84B7-E5ABB8C8B3E6}" type="presOf" srcId="{40B0D0FE-8F8B-489F-9834-90C3E14FC9FF}" destId="{B1CEB9E8-FEAC-467F-8DB9-C2A8649B4967}" srcOrd="0" destOrd="0" presId="urn:microsoft.com/office/officeart/2016/7/layout/ChevronBlockProcess"/>
    <dgm:cxn modelId="{A058E291-9ECF-4E39-B938-7F34477376A6}" srcId="{5C3B540D-50D1-4492-964A-FBC5E0F8541E}" destId="{34D09278-77CF-4177-B0D5-8B61374FAB02}" srcOrd="0" destOrd="0" parTransId="{07519B53-C5F2-4008-AB8D-B5911AC97373}" sibTransId="{0826DE4F-AAD6-4CF1-ACC9-70E445292CF8}"/>
    <dgm:cxn modelId="{2B03CAC0-7CCF-434C-A252-79498BAE8BA1}" srcId="{3C3FF67A-0332-43FF-BE5B-BD993D105E2B}" destId="{5C3B540D-50D1-4492-964A-FBC5E0F8541E}" srcOrd="0" destOrd="0" parTransId="{AD4758D1-8A75-4B7C-8F53-E7829D789DD7}" sibTransId="{FC8EC4CF-6C9F-4BD8-A4BD-4A4B469D9C9C}"/>
    <dgm:cxn modelId="{FE2CA1D3-1F12-40D4-891E-679F1B7FD1DD}" srcId="{EB2F10FE-AFCD-4940-B59C-371A4FAF2D5E}" destId="{570737A2-6219-4F3A-A6D8-6E7C63A16A16}" srcOrd="0" destOrd="0" parTransId="{612A4936-71DF-48EC-8EE3-FE554C32A021}" sibTransId="{5A2B0133-7524-4A0A-89F6-A40DBAEF60BD}"/>
    <dgm:cxn modelId="{1B75F2DF-0FBD-46B4-8FAE-114CD506E038}" type="presOf" srcId="{34D09278-77CF-4177-B0D5-8B61374FAB02}" destId="{75808923-A813-43F7-B74C-9931C087A714}" srcOrd="0" destOrd="0" presId="urn:microsoft.com/office/officeart/2016/7/layout/ChevronBlockProcess"/>
    <dgm:cxn modelId="{7E9DFEEB-355E-412F-B751-668A37140A17}" type="presParOf" srcId="{33E8AEAE-6625-494F-8130-BB298AC8C97F}" destId="{7398FEE3-22A3-4FEA-B28E-B7EBE3229639}" srcOrd="0" destOrd="0" presId="urn:microsoft.com/office/officeart/2016/7/layout/ChevronBlockProcess"/>
    <dgm:cxn modelId="{00DEDD74-8FF6-47BB-9FC6-416A71796A30}" type="presParOf" srcId="{7398FEE3-22A3-4FEA-B28E-B7EBE3229639}" destId="{10164851-C434-4759-9D1E-F77431F42750}" srcOrd="0" destOrd="0" presId="urn:microsoft.com/office/officeart/2016/7/layout/ChevronBlockProcess"/>
    <dgm:cxn modelId="{0DAFB4B1-BF11-4FD0-98D8-9128625C98AF}" type="presParOf" srcId="{7398FEE3-22A3-4FEA-B28E-B7EBE3229639}" destId="{75808923-A813-43F7-B74C-9931C087A714}" srcOrd="1" destOrd="0" presId="urn:microsoft.com/office/officeart/2016/7/layout/ChevronBlockProcess"/>
    <dgm:cxn modelId="{DC8C1A7C-AC28-4D4A-B4F9-26C4237AB523}" type="presParOf" srcId="{33E8AEAE-6625-494F-8130-BB298AC8C97F}" destId="{3E839E19-8A1F-4D5C-9656-3CD5B2ED7DDB}" srcOrd="1" destOrd="0" presId="urn:microsoft.com/office/officeart/2016/7/layout/ChevronBlockProcess"/>
    <dgm:cxn modelId="{6D8218E2-8D62-45F4-BD70-AA10BE1C3A19}" type="presParOf" srcId="{33E8AEAE-6625-494F-8130-BB298AC8C97F}" destId="{2273D1C6-0299-4C2C-8D9D-20AB564D0658}" srcOrd="2" destOrd="0" presId="urn:microsoft.com/office/officeart/2016/7/layout/ChevronBlockProcess"/>
    <dgm:cxn modelId="{86D32F37-433A-419E-90F6-7E9F174B468C}" type="presParOf" srcId="{2273D1C6-0299-4C2C-8D9D-20AB564D0658}" destId="{50E8FF60-7714-4A1D-93D6-7807A779344A}" srcOrd="0" destOrd="0" presId="urn:microsoft.com/office/officeart/2016/7/layout/ChevronBlockProcess"/>
    <dgm:cxn modelId="{B4D3E97C-1655-4DE2-8523-5737EC923175}" type="presParOf" srcId="{2273D1C6-0299-4C2C-8D9D-20AB564D0658}" destId="{F00B4429-EC84-4F74-8CB2-A57A16E572AB}" srcOrd="1" destOrd="0" presId="urn:microsoft.com/office/officeart/2016/7/layout/ChevronBlockProcess"/>
    <dgm:cxn modelId="{72950EAA-2688-4665-A84F-44E01C0F3847}" type="presParOf" srcId="{33E8AEAE-6625-494F-8130-BB298AC8C97F}" destId="{3660F225-73DD-4D2D-8F80-3F2FAE8E4614}" srcOrd="3" destOrd="0" presId="urn:microsoft.com/office/officeart/2016/7/layout/ChevronBlockProcess"/>
    <dgm:cxn modelId="{D3887690-3441-44CE-A430-E82D9BB20E4D}" type="presParOf" srcId="{33E8AEAE-6625-494F-8130-BB298AC8C97F}" destId="{68A8F6C7-C3DA-4D0C-903B-C2FE5DE13B4A}" srcOrd="4" destOrd="0" presId="urn:microsoft.com/office/officeart/2016/7/layout/ChevronBlockProcess"/>
    <dgm:cxn modelId="{69ABA289-6085-4E88-B2BB-2EA864B34C89}" type="presParOf" srcId="{68A8F6C7-C3DA-4D0C-903B-C2FE5DE13B4A}" destId="{546BA809-677B-4CC1-BF80-E1136EDB8359}" srcOrd="0" destOrd="0" presId="urn:microsoft.com/office/officeart/2016/7/layout/ChevronBlockProcess"/>
    <dgm:cxn modelId="{A4D21E35-3B46-4AA8-8468-9D579A580312}" type="presParOf" srcId="{68A8F6C7-C3DA-4D0C-903B-C2FE5DE13B4A}" destId="{03E628A8-8E9E-47A5-A1D6-67732B9744A8}" srcOrd="1" destOrd="0" presId="urn:microsoft.com/office/officeart/2016/7/layout/ChevronBlockProcess"/>
    <dgm:cxn modelId="{BF19BA49-E520-4667-A78F-408FCED286B8}" type="presParOf" srcId="{33E8AEAE-6625-494F-8130-BB298AC8C97F}" destId="{5C224823-440A-4680-A139-2BCB651C7357}" srcOrd="5" destOrd="0" presId="urn:microsoft.com/office/officeart/2016/7/layout/ChevronBlockProcess"/>
    <dgm:cxn modelId="{DEE48CEA-B05A-48D9-84DB-FD489CEDFEEA}" type="presParOf" srcId="{33E8AEAE-6625-494F-8130-BB298AC8C97F}" destId="{CCDD763C-9445-4E81-A2B2-AB1B27349567}" srcOrd="6" destOrd="0" presId="urn:microsoft.com/office/officeart/2016/7/layout/ChevronBlockProcess"/>
    <dgm:cxn modelId="{E27DE6EA-C5D4-4DAF-91FF-6A89C467F3ED}" type="presParOf" srcId="{CCDD763C-9445-4E81-A2B2-AB1B27349567}" destId="{6DA99E43-CCDD-43A8-96FD-948549ADFE12}" srcOrd="0" destOrd="0" presId="urn:microsoft.com/office/officeart/2016/7/layout/ChevronBlockProcess"/>
    <dgm:cxn modelId="{AC0715A5-D09C-490B-A167-B2D62D3D355B}" type="presParOf" srcId="{CCDD763C-9445-4E81-A2B2-AB1B27349567}" destId="{B1CEB9E8-FEAC-467F-8DB9-C2A8649B4967}"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393F4B-411D-4E8C-8F76-06D2815B37B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A524739-3702-45F1-B70E-C3503DED5653}">
      <dgm:prSet/>
      <dgm:spPr/>
      <dgm:t>
        <a:bodyPr/>
        <a:lstStyle/>
        <a:p>
          <a:r>
            <a:rPr lang="en-US"/>
            <a:t>Warden to Coach</a:t>
          </a:r>
        </a:p>
      </dgm:t>
    </dgm:pt>
    <dgm:pt modelId="{899C518B-B272-4559-936A-7A21110F9F4D}" type="parTrans" cxnId="{6D5F8040-8FC6-4B19-943F-C3DFA13052C5}">
      <dgm:prSet/>
      <dgm:spPr/>
      <dgm:t>
        <a:bodyPr/>
        <a:lstStyle/>
        <a:p>
          <a:endParaRPr lang="en-US"/>
        </a:p>
      </dgm:t>
    </dgm:pt>
    <dgm:pt modelId="{B831E660-C065-402A-A39F-C4375E643C75}" type="sibTrans" cxnId="{6D5F8040-8FC6-4B19-943F-C3DFA13052C5}">
      <dgm:prSet/>
      <dgm:spPr/>
      <dgm:t>
        <a:bodyPr/>
        <a:lstStyle/>
        <a:p>
          <a:endParaRPr lang="en-US"/>
        </a:p>
      </dgm:t>
    </dgm:pt>
    <dgm:pt modelId="{C6608017-4D09-4892-94FC-A8E0674A1460}">
      <dgm:prSet/>
      <dgm:spPr/>
      <dgm:t>
        <a:bodyPr/>
        <a:lstStyle/>
        <a:p>
          <a:r>
            <a:rPr lang="en-US"/>
            <a:t>Punishment to Correction</a:t>
          </a:r>
        </a:p>
      </dgm:t>
    </dgm:pt>
    <dgm:pt modelId="{BD14E51E-9458-4774-83D0-F264C30D1AB0}" type="parTrans" cxnId="{7C378135-CAF4-436D-B706-359066B51776}">
      <dgm:prSet/>
      <dgm:spPr/>
      <dgm:t>
        <a:bodyPr/>
        <a:lstStyle/>
        <a:p>
          <a:endParaRPr lang="en-US"/>
        </a:p>
      </dgm:t>
    </dgm:pt>
    <dgm:pt modelId="{2E428867-2A64-45E0-B57B-8B7076ED4AC3}" type="sibTrans" cxnId="{7C378135-CAF4-436D-B706-359066B51776}">
      <dgm:prSet/>
      <dgm:spPr/>
      <dgm:t>
        <a:bodyPr/>
        <a:lstStyle/>
        <a:p>
          <a:endParaRPr lang="en-US"/>
        </a:p>
      </dgm:t>
    </dgm:pt>
    <dgm:pt modelId="{8FC86400-4835-446A-95AF-EB2F69505074}">
      <dgm:prSet/>
      <dgm:spPr/>
      <dgm:t>
        <a:bodyPr/>
        <a:lstStyle/>
        <a:p>
          <a:r>
            <a:rPr lang="en-US"/>
            <a:t>Time out to Time in</a:t>
          </a:r>
        </a:p>
      </dgm:t>
    </dgm:pt>
    <dgm:pt modelId="{B1319F62-D5CA-4769-A82B-7AC213434BB8}" type="parTrans" cxnId="{F49A672C-ABA0-4B4D-AA39-514B28827E3D}">
      <dgm:prSet/>
      <dgm:spPr/>
      <dgm:t>
        <a:bodyPr/>
        <a:lstStyle/>
        <a:p>
          <a:endParaRPr lang="en-US"/>
        </a:p>
      </dgm:t>
    </dgm:pt>
    <dgm:pt modelId="{1EE1601A-5CEB-4614-BB96-096050C3ABB0}" type="sibTrans" cxnId="{F49A672C-ABA0-4B4D-AA39-514B28827E3D}">
      <dgm:prSet/>
      <dgm:spPr/>
      <dgm:t>
        <a:bodyPr/>
        <a:lstStyle/>
        <a:p>
          <a:endParaRPr lang="en-US"/>
        </a:p>
      </dgm:t>
    </dgm:pt>
    <dgm:pt modelId="{42D03CE5-E337-4AF0-870D-0EB0E1108055}">
      <dgm:prSet/>
      <dgm:spPr/>
      <dgm:t>
        <a:bodyPr/>
        <a:lstStyle/>
        <a:p>
          <a:r>
            <a:rPr lang="en-US"/>
            <a:t>From fear to relationship</a:t>
          </a:r>
        </a:p>
      </dgm:t>
    </dgm:pt>
    <dgm:pt modelId="{3C519E76-C2FD-4524-AE59-8E3751426473}" type="parTrans" cxnId="{34C5F566-0684-40AC-B87D-BD1A0195E46B}">
      <dgm:prSet/>
      <dgm:spPr/>
      <dgm:t>
        <a:bodyPr/>
        <a:lstStyle/>
        <a:p>
          <a:endParaRPr lang="en-US"/>
        </a:p>
      </dgm:t>
    </dgm:pt>
    <dgm:pt modelId="{F286BCA2-9D8F-48C8-A897-AC922C0610B1}" type="sibTrans" cxnId="{34C5F566-0684-40AC-B87D-BD1A0195E46B}">
      <dgm:prSet/>
      <dgm:spPr/>
      <dgm:t>
        <a:bodyPr/>
        <a:lstStyle/>
        <a:p>
          <a:endParaRPr lang="en-US"/>
        </a:p>
      </dgm:t>
    </dgm:pt>
    <dgm:pt modelId="{692F095A-1593-49EA-9453-43ABDA21FBC7}">
      <dgm:prSet/>
      <dgm:spPr/>
      <dgm:t>
        <a:bodyPr/>
        <a:lstStyle/>
        <a:p>
          <a:r>
            <a:rPr lang="en-US"/>
            <a:t>From reactive to responsive. </a:t>
          </a:r>
        </a:p>
      </dgm:t>
    </dgm:pt>
    <dgm:pt modelId="{5DF2CA07-8DD0-4B9F-A25F-3B20B0F48D40}" type="parTrans" cxnId="{9B59F694-A2A4-4C6F-B9A6-95D5DE0B50C8}">
      <dgm:prSet/>
      <dgm:spPr/>
      <dgm:t>
        <a:bodyPr/>
        <a:lstStyle/>
        <a:p>
          <a:endParaRPr lang="en-US"/>
        </a:p>
      </dgm:t>
    </dgm:pt>
    <dgm:pt modelId="{07B9FFE1-468D-46D3-8A2E-C3AF78BA19FD}" type="sibTrans" cxnId="{9B59F694-A2A4-4C6F-B9A6-95D5DE0B50C8}">
      <dgm:prSet/>
      <dgm:spPr/>
      <dgm:t>
        <a:bodyPr/>
        <a:lstStyle/>
        <a:p>
          <a:endParaRPr lang="en-US"/>
        </a:p>
      </dgm:t>
    </dgm:pt>
    <dgm:pt modelId="{F28FC9C3-4DBA-4E0C-9899-EC6E518116C8}" type="pres">
      <dgm:prSet presAssocID="{B1393F4B-411D-4E8C-8F76-06D2815B37BF}" presName="vert0" presStyleCnt="0">
        <dgm:presLayoutVars>
          <dgm:dir/>
          <dgm:animOne val="branch"/>
          <dgm:animLvl val="lvl"/>
        </dgm:presLayoutVars>
      </dgm:prSet>
      <dgm:spPr/>
    </dgm:pt>
    <dgm:pt modelId="{601BDFA8-D4AF-47B4-B9C8-5B0EC7D41760}" type="pres">
      <dgm:prSet presAssocID="{EA524739-3702-45F1-B70E-C3503DED5653}" presName="thickLine" presStyleLbl="alignNode1" presStyleIdx="0" presStyleCnt="5"/>
      <dgm:spPr/>
    </dgm:pt>
    <dgm:pt modelId="{AA121F1E-257B-48AB-ACB4-282C86550D33}" type="pres">
      <dgm:prSet presAssocID="{EA524739-3702-45F1-B70E-C3503DED5653}" presName="horz1" presStyleCnt="0"/>
      <dgm:spPr/>
    </dgm:pt>
    <dgm:pt modelId="{D0C08377-FB36-402F-8B70-7F3CA1FD5964}" type="pres">
      <dgm:prSet presAssocID="{EA524739-3702-45F1-B70E-C3503DED5653}" presName="tx1" presStyleLbl="revTx" presStyleIdx="0" presStyleCnt="5"/>
      <dgm:spPr/>
    </dgm:pt>
    <dgm:pt modelId="{430AC965-EEB2-4E4E-B3F2-88ACD2381B11}" type="pres">
      <dgm:prSet presAssocID="{EA524739-3702-45F1-B70E-C3503DED5653}" presName="vert1" presStyleCnt="0"/>
      <dgm:spPr/>
    </dgm:pt>
    <dgm:pt modelId="{6835E0BC-DB22-43F0-B349-731D82A6B57E}" type="pres">
      <dgm:prSet presAssocID="{C6608017-4D09-4892-94FC-A8E0674A1460}" presName="thickLine" presStyleLbl="alignNode1" presStyleIdx="1" presStyleCnt="5"/>
      <dgm:spPr/>
    </dgm:pt>
    <dgm:pt modelId="{DE6620A4-7655-44ED-BAC4-E5FE1AA960DF}" type="pres">
      <dgm:prSet presAssocID="{C6608017-4D09-4892-94FC-A8E0674A1460}" presName="horz1" presStyleCnt="0"/>
      <dgm:spPr/>
    </dgm:pt>
    <dgm:pt modelId="{2D4EB898-F7D5-48FA-B67D-BC6A770D567C}" type="pres">
      <dgm:prSet presAssocID="{C6608017-4D09-4892-94FC-A8E0674A1460}" presName="tx1" presStyleLbl="revTx" presStyleIdx="1" presStyleCnt="5"/>
      <dgm:spPr/>
    </dgm:pt>
    <dgm:pt modelId="{E530356F-4487-47B4-B24B-7F40F727CA0F}" type="pres">
      <dgm:prSet presAssocID="{C6608017-4D09-4892-94FC-A8E0674A1460}" presName="vert1" presStyleCnt="0"/>
      <dgm:spPr/>
    </dgm:pt>
    <dgm:pt modelId="{534B3DB9-710A-4504-8DE8-3817CAD5D4A5}" type="pres">
      <dgm:prSet presAssocID="{8FC86400-4835-446A-95AF-EB2F69505074}" presName="thickLine" presStyleLbl="alignNode1" presStyleIdx="2" presStyleCnt="5"/>
      <dgm:spPr/>
    </dgm:pt>
    <dgm:pt modelId="{35542C8A-D45D-4F52-9E10-B49B0EA21DE9}" type="pres">
      <dgm:prSet presAssocID="{8FC86400-4835-446A-95AF-EB2F69505074}" presName="horz1" presStyleCnt="0"/>
      <dgm:spPr/>
    </dgm:pt>
    <dgm:pt modelId="{E6A522FB-0423-4DD5-A7AF-EE00E537EC12}" type="pres">
      <dgm:prSet presAssocID="{8FC86400-4835-446A-95AF-EB2F69505074}" presName="tx1" presStyleLbl="revTx" presStyleIdx="2" presStyleCnt="5"/>
      <dgm:spPr/>
    </dgm:pt>
    <dgm:pt modelId="{8347DF21-E879-47CC-9CF2-3675D8868ADD}" type="pres">
      <dgm:prSet presAssocID="{8FC86400-4835-446A-95AF-EB2F69505074}" presName="vert1" presStyleCnt="0"/>
      <dgm:spPr/>
    </dgm:pt>
    <dgm:pt modelId="{A8473D67-378D-42B1-99E3-193337A3E285}" type="pres">
      <dgm:prSet presAssocID="{42D03CE5-E337-4AF0-870D-0EB0E1108055}" presName="thickLine" presStyleLbl="alignNode1" presStyleIdx="3" presStyleCnt="5"/>
      <dgm:spPr/>
    </dgm:pt>
    <dgm:pt modelId="{242B719C-3518-442F-8B5D-E5C9E91F72F4}" type="pres">
      <dgm:prSet presAssocID="{42D03CE5-E337-4AF0-870D-0EB0E1108055}" presName="horz1" presStyleCnt="0"/>
      <dgm:spPr/>
    </dgm:pt>
    <dgm:pt modelId="{3F22117F-050E-433F-9203-35D173680C0A}" type="pres">
      <dgm:prSet presAssocID="{42D03CE5-E337-4AF0-870D-0EB0E1108055}" presName="tx1" presStyleLbl="revTx" presStyleIdx="3" presStyleCnt="5"/>
      <dgm:spPr/>
    </dgm:pt>
    <dgm:pt modelId="{F8F14920-FD47-4909-B5B6-D06ADB407411}" type="pres">
      <dgm:prSet presAssocID="{42D03CE5-E337-4AF0-870D-0EB0E1108055}" presName="vert1" presStyleCnt="0"/>
      <dgm:spPr/>
    </dgm:pt>
    <dgm:pt modelId="{D04DABC4-B7F8-4F76-8A97-99501B636872}" type="pres">
      <dgm:prSet presAssocID="{692F095A-1593-49EA-9453-43ABDA21FBC7}" presName="thickLine" presStyleLbl="alignNode1" presStyleIdx="4" presStyleCnt="5"/>
      <dgm:spPr/>
    </dgm:pt>
    <dgm:pt modelId="{4440A6CA-A76E-47CC-8C86-83C23AF8C4EE}" type="pres">
      <dgm:prSet presAssocID="{692F095A-1593-49EA-9453-43ABDA21FBC7}" presName="horz1" presStyleCnt="0"/>
      <dgm:spPr/>
    </dgm:pt>
    <dgm:pt modelId="{6BCBB336-73BF-45C5-83AB-B5E706D421AD}" type="pres">
      <dgm:prSet presAssocID="{692F095A-1593-49EA-9453-43ABDA21FBC7}" presName="tx1" presStyleLbl="revTx" presStyleIdx="4" presStyleCnt="5" custLinFactNeighborY="5992"/>
      <dgm:spPr/>
    </dgm:pt>
    <dgm:pt modelId="{240D3CBB-F7F2-4202-BEFA-1D45CBA5216D}" type="pres">
      <dgm:prSet presAssocID="{692F095A-1593-49EA-9453-43ABDA21FBC7}" presName="vert1" presStyleCnt="0"/>
      <dgm:spPr/>
    </dgm:pt>
  </dgm:ptLst>
  <dgm:cxnLst>
    <dgm:cxn modelId="{F49A672C-ABA0-4B4D-AA39-514B28827E3D}" srcId="{B1393F4B-411D-4E8C-8F76-06D2815B37BF}" destId="{8FC86400-4835-446A-95AF-EB2F69505074}" srcOrd="2" destOrd="0" parTransId="{B1319F62-D5CA-4769-A82B-7AC213434BB8}" sibTransId="{1EE1601A-5CEB-4614-BB96-096050C3ABB0}"/>
    <dgm:cxn modelId="{7C378135-CAF4-436D-B706-359066B51776}" srcId="{B1393F4B-411D-4E8C-8F76-06D2815B37BF}" destId="{C6608017-4D09-4892-94FC-A8E0674A1460}" srcOrd="1" destOrd="0" parTransId="{BD14E51E-9458-4774-83D0-F264C30D1AB0}" sibTransId="{2E428867-2A64-45E0-B57B-8B7076ED4AC3}"/>
    <dgm:cxn modelId="{CC788A3A-B5C6-4EB4-A4F1-BE8D93E5C8C6}" type="presOf" srcId="{42D03CE5-E337-4AF0-870D-0EB0E1108055}" destId="{3F22117F-050E-433F-9203-35D173680C0A}" srcOrd="0" destOrd="0" presId="urn:microsoft.com/office/officeart/2008/layout/LinedList"/>
    <dgm:cxn modelId="{3DE35E3E-1F4B-4F38-833B-189D66ED00CB}" type="presOf" srcId="{692F095A-1593-49EA-9453-43ABDA21FBC7}" destId="{6BCBB336-73BF-45C5-83AB-B5E706D421AD}" srcOrd="0" destOrd="0" presId="urn:microsoft.com/office/officeart/2008/layout/LinedList"/>
    <dgm:cxn modelId="{6D5F8040-8FC6-4B19-943F-C3DFA13052C5}" srcId="{B1393F4B-411D-4E8C-8F76-06D2815B37BF}" destId="{EA524739-3702-45F1-B70E-C3503DED5653}" srcOrd="0" destOrd="0" parTransId="{899C518B-B272-4559-936A-7A21110F9F4D}" sibTransId="{B831E660-C065-402A-A39F-C4375E643C75}"/>
    <dgm:cxn modelId="{34C5F566-0684-40AC-B87D-BD1A0195E46B}" srcId="{B1393F4B-411D-4E8C-8F76-06D2815B37BF}" destId="{42D03CE5-E337-4AF0-870D-0EB0E1108055}" srcOrd="3" destOrd="0" parTransId="{3C519E76-C2FD-4524-AE59-8E3751426473}" sibTransId="{F286BCA2-9D8F-48C8-A897-AC922C0610B1}"/>
    <dgm:cxn modelId="{B3D8E250-3C82-4C1B-84FE-8420BD4F7F51}" type="presOf" srcId="{EA524739-3702-45F1-B70E-C3503DED5653}" destId="{D0C08377-FB36-402F-8B70-7F3CA1FD5964}" srcOrd="0" destOrd="0" presId="urn:microsoft.com/office/officeart/2008/layout/LinedList"/>
    <dgm:cxn modelId="{5256AB55-CCA0-459D-98FF-F819F3B87919}" type="presOf" srcId="{C6608017-4D09-4892-94FC-A8E0674A1460}" destId="{2D4EB898-F7D5-48FA-B67D-BC6A770D567C}" srcOrd="0" destOrd="0" presId="urn:microsoft.com/office/officeart/2008/layout/LinedList"/>
    <dgm:cxn modelId="{9B59F694-A2A4-4C6F-B9A6-95D5DE0B50C8}" srcId="{B1393F4B-411D-4E8C-8F76-06D2815B37BF}" destId="{692F095A-1593-49EA-9453-43ABDA21FBC7}" srcOrd="4" destOrd="0" parTransId="{5DF2CA07-8DD0-4B9F-A25F-3B20B0F48D40}" sibTransId="{07B9FFE1-468D-46D3-8A2E-C3AF78BA19FD}"/>
    <dgm:cxn modelId="{FBD7E59C-D984-4437-9DBD-0DFBB8C7AC5A}" type="presOf" srcId="{8FC86400-4835-446A-95AF-EB2F69505074}" destId="{E6A522FB-0423-4DD5-A7AF-EE00E537EC12}" srcOrd="0" destOrd="0" presId="urn:microsoft.com/office/officeart/2008/layout/LinedList"/>
    <dgm:cxn modelId="{A19F47BB-8E08-4AEF-A01A-48B623E697B9}" type="presOf" srcId="{B1393F4B-411D-4E8C-8F76-06D2815B37BF}" destId="{F28FC9C3-4DBA-4E0C-9899-EC6E518116C8}" srcOrd="0" destOrd="0" presId="urn:microsoft.com/office/officeart/2008/layout/LinedList"/>
    <dgm:cxn modelId="{2B46DA56-DDC9-447C-A49C-2062FA393BA4}" type="presParOf" srcId="{F28FC9C3-4DBA-4E0C-9899-EC6E518116C8}" destId="{601BDFA8-D4AF-47B4-B9C8-5B0EC7D41760}" srcOrd="0" destOrd="0" presId="urn:microsoft.com/office/officeart/2008/layout/LinedList"/>
    <dgm:cxn modelId="{8D083899-3090-4A5A-9355-8A65ACA2F18B}" type="presParOf" srcId="{F28FC9C3-4DBA-4E0C-9899-EC6E518116C8}" destId="{AA121F1E-257B-48AB-ACB4-282C86550D33}" srcOrd="1" destOrd="0" presId="urn:microsoft.com/office/officeart/2008/layout/LinedList"/>
    <dgm:cxn modelId="{E927E693-AA88-4C10-A525-FCE473CACA0E}" type="presParOf" srcId="{AA121F1E-257B-48AB-ACB4-282C86550D33}" destId="{D0C08377-FB36-402F-8B70-7F3CA1FD5964}" srcOrd="0" destOrd="0" presId="urn:microsoft.com/office/officeart/2008/layout/LinedList"/>
    <dgm:cxn modelId="{2ACBC7CA-F21E-46AC-8710-1522B9A5B67D}" type="presParOf" srcId="{AA121F1E-257B-48AB-ACB4-282C86550D33}" destId="{430AC965-EEB2-4E4E-B3F2-88ACD2381B11}" srcOrd="1" destOrd="0" presId="urn:microsoft.com/office/officeart/2008/layout/LinedList"/>
    <dgm:cxn modelId="{58635311-B289-4DB1-B634-8589B12FD635}" type="presParOf" srcId="{F28FC9C3-4DBA-4E0C-9899-EC6E518116C8}" destId="{6835E0BC-DB22-43F0-B349-731D82A6B57E}" srcOrd="2" destOrd="0" presId="urn:microsoft.com/office/officeart/2008/layout/LinedList"/>
    <dgm:cxn modelId="{BA9694B9-416D-47B4-8C70-FB47A99595BA}" type="presParOf" srcId="{F28FC9C3-4DBA-4E0C-9899-EC6E518116C8}" destId="{DE6620A4-7655-44ED-BAC4-E5FE1AA960DF}" srcOrd="3" destOrd="0" presId="urn:microsoft.com/office/officeart/2008/layout/LinedList"/>
    <dgm:cxn modelId="{76F3106C-DDAA-4FA4-B1A1-02BB2F3E37C5}" type="presParOf" srcId="{DE6620A4-7655-44ED-BAC4-E5FE1AA960DF}" destId="{2D4EB898-F7D5-48FA-B67D-BC6A770D567C}" srcOrd="0" destOrd="0" presId="urn:microsoft.com/office/officeart/2008/layout/LinedList"/>
    <dgm:cxn modelId="{D8E2FF16-D4A7-4368-9243-2A6AD37B4A42}" type="presParOf" srcId="{DE6620A4-7655-44ED-BAC4-E5FE1AA960DF}" destId="{E530356F-4487-47B4-B24B-7F40F727CA0F}" srcOrd="1" destOrd="0" presId="urn:microsoft.com/office/officeart/2008/layout/LinedList"/>
    <dgm:cxn modelId="{7560AA12-24D7-4633-A3DF-00BAC5527727}" type="presParOf" srcId="{F28FC9C3-4DBA-4E0C-9899-EC6E518116C8}" destId="{534B3DB9-710A-4504-8DE8-3817CAD5D4A5}" srcOrd="4" destOrd="0" presId="urn:microsoft.com/office/officeart/2008/layout/LinedList"/>
    <dgm:cxn modelId="{27AD0BE7-438F-4FE8-8F05-A2230A195145}" type="presParOf" srcId="{F28FC9C3-4DBA-4E0C-9899-EC6E518116C8}" destId="{35542C8A-D45D-4F52-9E10-B49B0EA21DE9}" srcOrd="5" destOrd="0" presId="urn:microsoft.com/office/officeart/2008/layout/LinedList"/>
    <dgm:cxn modelId="{12819E47-6A4B-4A96-AFB5-124713D78395}" type="presParOf" srcId="{35542C8A-D45D-4F52-9E10-B49B0EA21DE9}" destId="{E6A522FB-0423-4DD5-A7AF-EE00E537EC12}" srcOrd="0" destOrd="0" presId="urn:microsoft.com/office/officeart/2008/layout/LinedList"/>
    <dgm:cxn modelId="{EE3C813F-77BF-44F5-A89E-E8235CEBA43F}" type="presParOf" srcId="{35542C8A-D45D-4F52-9E10-B49B0EA21DE9}" destId="{8347DF21-E879-47CC-9CF2-3675D8868ADD}" srcOrd="1" destOrd="0" presId="urn:microsoft.com/office/officeart/2008/layout/LinedList"/>
    <dgm:cxn modelId="{6867F478-1553-4B21-B4E5-C197A3E1EDD3}" type="presParOf" srcId="{F28FC9C3-4DBA-4E0C-9899-EC6E518116C8}" destId="{A8473D67-378D-42B1-99E3-193337A3E285}" srcOrd="6" destOrd="0" presId="urn:microsoft.com/office/officeart/2008/layout/LinedList"/>
    <dgm:cxn modelId="{F5F9219C-16B7-454B-BCD2-71FD0D766D3A}" type="presParOf" srcId="{F28FC9C3-4DBA-4E0C-9899-EC6E518116C8}" destId="{242B719C-3518-442F-8B5D-E5C9E91F72F4}" srcOrd="7" destOrd="0" presId="urn:microsoft.com/office/officeart/2008/layout/LinedList"/>
    <dgm:cxn modelId="{5A69E503-C346-4E22-9075-9EE6B26F3B30}" type="presParOf" srcId="{242B719C-3518-442F-8B5D-E5C9E91F72F4}" destId="{3F22117F-050E-433F-9203-35D173680C0A}" srcOrd="0" destOrd="0" presId="urn:microsoft.com/office/officeart/2008/layout/LinedList"/>
    <dgm:cxn modelId="{E64F3224-5948-4E34-97CA-897A33E8146A}" type="presParOf" srcId="{242B719C-3518-442F-8B5D-E5C9E91F72F4}" destId="{F8F14920-FD47-4909-B5B6-D06ADB407411}" srcOrd="1" destOrd="0" presId="urn:microsoft.com/office/officeart/2008/layout/LinedList"/>
    <dgm:cxn modelId="{DA563EAF-B77C-4B89-B73B-C4733B80C6DB}" type="presParOf" srcId="{F28FC9C3-4DBA-4E0C-9899-EC6E518116C8}" destId="{D04DABC4-B7F8-4F76-8A97-99501B636872}" srcOrd="8" destOrd="0" presId="urn:microsoft.com/office/officeart/2008/layout/LinedList"/>
    <dgm:cxn modelId="{8B23C345-DF91-49EB-A64D-B7C700950BDC}" type="presParOf" srcId="{F28FC9C3-4DBA-4E0C-9899-EC6E518116C8}" destId="{4440A6CA-A76E-47CC-8C86-83C23AF8C4EE}" srcOrd="9" destOrd="0" presId="urn:microsoft.com/office/officeart/2008/layout/LinedList"/>
    <dgm:cxn modelId="{05CCB365-2101-492F-B8F8-167150839A8F}" type="presParOf" srcId="{4440A6CA-A76E-47CC-8C86-83C23AF8C4EE}" destId="{6BCBB336-73BF-45C5-83AB-B5E706D421AD}" srcOrd="0" destOrd="0" presId="urn:microsoft.com/office/officeart/2008/layout/LinedList"/>
    <dgm:cxn modelId="{1847548B-C6FD-4ABB-90ED-94974BACAC07}" type="presParOf" srcId="{4440A6CA-A76E-47CC-8C86-83C23AF8C4EE}" destId="{240D3CBB-F7F2-4202-BEFA-1D45CBA5216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BACFC3-7F8F-4390-884C-F4EC72497D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3B52525-0220-409D-BFC0-2F6121E0DEEE}">
      <dgm:prSet/>
      <dgm:spPr/>
      <dgm:t>
        <a:bodyPr/>
        <a:lstStyle/>
        <a:p>
          <a:r>
            <a:rPr lang="en-US" dirty="0"/>
            <a:t>Examples</a:t>
          </a:r>
        </a:p>
      </dgm:t>
    </dgm:pt>
    <dgm:pt modelId="{865FEF37-BAC1-4653-BE03-4B0719B5AF3E}" type="parTrans" cxnId="{0D5F6F92-A62E-48BD-B897-39C8EC7188B7}">
      <dgm:prSet/>
      <dgm:spPr/>
      <dgm:t>
        <a:bodyPr/>
        <a:lstStyle/>
        <a:p>
          <a:endParaRPr lang="en-US"/>
        </a:p>
      </dgm:t>
    </dgm:pt>
    <dgm:pt modelId="{DCA3AC46-1572-46DF-82D9-3BB5FCE64BEC}" type="sibTrans" cxnId="{0D5F6F92-A62E-48BD-B897-39C8EC7188B7}">
      <dgm:prSet/>
      <dgm:spPr/>
      <dgm:t>
        <a:bodyPr/>
        <a:lstStyle/>
        <a:p>
          <a:endParaRPr lang="en-US"/>
        </a:p>
      </dgm:t>
    </dgm:pt>
    <dgm:pt modelId="{CD7F1A78-D03C-4B75-A5E7-CC3BAE5C3906}">
      <dgm:prSet/>
      <dgm:spPr/>
      <dgm:t>
        <a:bodyPr/>
        <a:lstStyle/>
        <a:p>
          <a:r>
            <a:rPr lang="en-US"/>
            <a:t>See you later alligator….</a:t>
          </a:r>
        </a:p>
      </dgm:t>
    </dgm:pt>
    <dgm:pt modelId="{CCD91667-D79E-4C41-9800-AF09E7491658}" type="parTrans" cxnId="{A3B8E348-25A5-4D2E-867E-674B652E30CE}">
      <dgm:prSet/>
      <dgm:spPr/>
      <dgm:t>
        <a:bodyPr/>
        <a:lstStyle/>
        <a:p>
          <a:endParaRPr lang="en-US"/>
        </a:p>
      </dgm:t>
    </dgm:pt>
    <dgm:pt modelId="{98C25EFD-DC14-4339-A58A-2AB81C53CCDB}" type="sibTrans" cxnId="{A3B8E348-25A5-4D2E-867E-674B652E30CE}">
      <dgm:prSet/>
      <dgm:spPr/>
      <dgm:t>
        <a:bodyPr/>
        <a:lstStyle/>
        <a:p>
          <a:endParaRPr lang="en-US"/>
        </a:p>
      </dgm:t>
    </dgm:pt>
    <dgm:pt modelId="{D783721E-2AD8-4D3E-8551-C3120EE9D1F2}">
      <dgm:prSet/>
      <dgm:spPr/>
      <dgm:t>
        <a:bodyPr/>
        <a:lstStyle/>
        <a:p>
          <a:r>
            <a:rPr lang="en-US"/>
            <a:t>1…2… 3….</a:t>
          </a:r>
        </a:p>
      </dgm:t>
    </dgm:pt>
    <dgm:pt modelId="{0D52A690-E7A8-4026-A360-8CB3A798C413}" type="parTrans" cxnId="{BB4B21B9-6660-4986-B6E3-D7B6091808CD}">
      <dgm:prSet/>
      <dgm:spPr/>
      <dgm:t>
        <a:bodyPr/>
        <a:lstStyle/>
        <a:p>
          <a:endParaRPr lang="en-US"/>
        </a:p>
      </dgm:t>
    </dgm:pt>
    <dgm:pt modelId="{E5BA5DFE-227D-4694-8B44-553B27D62094}" type="sibTrans" cxnId="{BB4B21B9-6660-4986-B6E3-D7B6091808CD}">
      <dgm:prSet/>
      <dgm:spPr/>
      <dgm:t>
        <a:bodyPr/>
        <a:lstStyle/>
        <a:p>
          <a:endParaRPr lang="en-US"/>
        </a:p>
      </dgm:t>
    </dgm:pt>
    <dgm:pt modelId="{B1EE311E-E517-4C7D-A9DD-4C117D8B3F57}">
      <dgm:prSet/>
      <dgm:spPr/>
      <dgm:t>
        <a:bodyPr/>
        <a:lstStyle/>
        <a:p>
          <a:r>
            <a:rPr lang="en-US"/>
            <a:t>Eyes on me!</a:t>
          </a:r>
        </a:p>
      </dgm:t>
    </dgm:pt>
    <dgm:pt modelId="{0D7F9B0D-49BF-4F19-BE38-C5DB79A80164}" type="parTrans" cxnId="{C6788900-EE35-4206-A64B-70079079138A}">
      <dgm:prSet/>
      <dgm:spPr/>
      <dgm:t>
        <a:bodyPr/>
        <a:lstStyle/>
        <a:p>
          <a:endParaRPr lang="en-US"/>
        </a:p>
      </dgm:t>
    </dgm:pt>
    <dgm:pt modelId="{8B95AA40-D453-476A-B805-13D51291280E}" type="sibTrans" cxnId="{C6788900-EE35-4206-A64B-70079079138A}">
      <dgm:prSet/>
      <dgm:spPr/>
      <dgm:t>
        <a:bodyPr/>
        <a:lstStyle/>
        <a:p>
          <a:endParaRPr lang="en-US"/>
        </a:p>
      </dgm:t>
    </dgm:pt>
    <dgm:pt modelId="{DB9694E4-B72F-4E6B-977F-5FC548A14ACA}">
      <dgm:prSet/>
      <dgm:spPr/>
      <dgm:t>
        <a:bodyPr/>
        <a:lstStyle/>
        <a:p>
          <a:r>
            <a:rPr lang="en-US"/>
            <a:t>I love you for always,</a:t>
          </a:r>
        </a:p>
      </dgm:t>
    </dgm:pt>
    <dgm:pt modelId="{8816511D-71E8-4C4B-A4ED-1AFA2BBD0362}" type="parTrans" cxnId="{A58F5F38-E69E-4921-B97C-C0D83F0FDB60}">
      <dgm:prSet/>
      <dgm:spPr/>
      <dgm:t>
        <a:bodyPr/>
        <a:lstStyle/>
        <a:p>
          <a:endParaRPr lang="en-US"/>
        </a:p>
      </dgm:t>
    </dgm:pt>
    <dgm:pt modelId="{017A633A-8DFC-40DF-986D-98F38A7A97C9}" type="sibTrans" cxnId="{A58F5F38-E69E-4921-B97C-C0D83F0FDB60}">
      <dgm:prSet/>
      <dgm:spPr/>
      <dgm:t>
        <a:bodyPr/>
        <a:lstStyle/>
        <a:p>
          <a:endParaRPr lang="en-US"/>
        </a:p>
      </dgm:t>
    </dgm:pt>
    <dgm:pt modelId="{7514A4A7-03FD-4378-8B27-FB2DC3D165EA}">
      <dgm:prSet/>
      <dgm:spPr/>
      <dgm:t>
        <a:bodyPr/>
        <a:lstStyle/>
        <a:p>
          <a:r>
            <a:rPr lang="en-US"/>
            <a:t>I like you forever</a:t>
          </a:r>
        </a:p>
      </dgm:t>
    </dgm:pt>
    <dgm:pt modelId="{159C41DC-C895-4D5B-ACA7-766D5A2FD0A2}" type="parTrans" cxnId="{730C4C16-02D4-41E4-A65E-64DDF33C05DF}">
      <dgm:prSet/>
      <dgm:spPr/>
      <dgm:t>
        <a:bodyPr/>
        <a:lstStyle/>
        <a:p>
          <a:endParaRPr lang="en-US"/>
        </a:p>
      </dgm:t>
    </dgm:pt>
    <dgm:pt modelId="{FE5505ED-4668-43B5-9434-3F2EE6CA262E}" type="sibTrans" cxnId="{730C4C16-02D4-41E4-A65E-64DDF33C05DF}">
      <dgm:prSet/>
      <dgm:spPr/>
      <dgm:t>
        <a:bodyPr/>
        <a:lstStyle/>
        <a:p>
          <a:endParaRPr lang="en-US"/>
        </a:p>
      </dgm:t>
    </dgm:pt>
    <dgm:pt modelId="{3AF7A02A-ABC0-4207-B4A3-3ADFED2F7F19}" type="pres">
      <dgm:prSet presAssocID="{E6BACFC3-7F8F-4390-884C-F4EC72497DE2}" presName="linear" presStyleCnt="0">
        <dgm:presLayoutVars>
          <dgm:animLvl val="lvl"/>
          <dgm:resizeHandles val="exact"/>
        </dgm:presLayoutVars>
      </dgm:prSet>
      <dgm:spPr/>
    </dgm:pt>
    <dgm:pt modelId="{59FA8040-7DA3-45A6-A8F3-DDA849B64093}" type="pres">
      <dgm:prSet presAssocID="{D3B52525-0220-409D-BFC0-2F6121E0DEEE}" presName="parentText" presStyleLbl="node1" presStyleIdx="0" presStyleCnt="6" custLinFactNeighborX="-3110" custLinFactNeighborY="49318">
        <dgm:presLayoutVars>
          <dgm:chMax val="0"/>
          <dgm:bulletEnabled val="1"/>
        </dgm:presLayoutVars>
      </dgm:prSet>
      <dgm:spPr/>
    </dgm:pt>
    <dgm:pt modelId="{C4E48FE0-43E9-4BAE-AFBF-B85255BB24E0}" type="pres">
      <dgm:prSet presAssocID="{DCA3AC46-1572-46DF-82D9-3BB5FCE64BEC}" presName="spacer" presStyleCnt="0"/>
      <dgm:spPr/>
    </dgm:pt>
    <dgm:pt modelId="{FF346C51-D5E6-496A-A976-35BB66B1402A}" type="pres">
      <dgm:prSet presAssocID="{CD7F1A78-D03C-4B75-A5E7-CC3BAE5C3906}" presName="parentText" presStyleLbl="node1" presStyleIdx="1" presStyleCnt="6" custLinFactNeighborX="-243" custLinFactNeighborY="25893">
        <dgm:presLayoutVars>
          <dgm:chMax val="0"/>
          <dgm:bulletEnabled val="1"/>
        </dgm:presLayoutVars>
      </dgm:prSet>
      <dgm:spPr/>
    </dgm:pt>
    <dgm:pt modelId="{C37C865E-4F85-49B8-9EE1-CB2635E7ABEB}" type="pres">
      <dgm:prSet presAssocID="{98C25EFD-DC14-4339-A58A-2AB81C53CCDB}" presName="spacer" presStyleCnt="0"/>
      <dgm:spPr/>
    </dgm:pt>
    <dgm:pt modelId="{C125B132-5F7D-4302-B313-5238323791F3}" type="pres">
      <dgm:prSet presAssocID="{D783721E-2AD8-4D3E-8551-C3120EE9D1F2}" presName="parentText" presStyleLbl="node1" presStyleIdx="2" presStyleCnt="6">
        <dgm:presLayoutVars>
          <dgm:chMax val="0"/>
          <dgm:bulletEnabled val="1"/>
        </dgm:presLayoutVars>
      </dgm:prSet>
      <dgm:spPr/>
    </dgm:pt>
    <dgm:pt modelId="{9ED3A11C-511B-4355-96F5-16C0E653A575}" type="pres">
      <dgm:prSet presAssocID="{E5BA5DFE-227D-4694-8B44-553B27D62094}" presName="spacer" presStyleCnt="0"/>
      <dgm:spPr/>
    </dgm:pt>
    <dgm:pt modelId="{A3574AA5-6CE1-4E1A-B932-50E4A70AEEDC}" type="pres">
      <dgm:prSet presAssocID="{B1EE311E-E517-4C7D-A9DD-4C117D8B3F57}" presName="parentText" presStyleLbl="node1" presStyleIdx="3" presStyleCnt="6">
        <dgm:presLayoutVars>
          <dgm:chMax val="0"/>
          <dgm:bulletEnabled val="1"/>
        </dgm:presLayoutVars>
      </dgm:prSet>
      <dgm:spPr/>
    </dgm:pt>
    <dgm:pt modelId="{249B2A4C-F73F-4B1B-9BA5-A08943DE3CF0}" type="pres">
      <dgm:prSet presAssocID="{8B95AA40-D453-476A-B805-13D51291280E}" presName="spacer" presStyleCnt="0"/>
      <dgm:spPr/>
    </dgm:pt>
    <dgm:pt modelId="{B18BDD75-8407-4816-B8A0-A48F38E18A3D}" type="pres">
      <dgm:prSet presAssocID="{DB9694E4-B72F-4E6B-977F-5FC548A14ACA}" presName="parentText" presStyleLbl="node1" presStyleIdx="4" presStyleCnt="6">
        <dgm:presLayoutVars>
          <dgm:chMax val="0"/>
          <dgm:bulletEnabled val="1"/>
        </dgm:presLayoutVars>
      </dgm:prSet>
      <dgm:spPr/>
    </dgm:pt>
    <dgm:pt modelId="{094F2792-335A-4620-9911-440E3EB38D19}" type="pres">
      <dgm:prSet presAssocID="{017A633A-8DFC-40DF-986D-98F38A7A97C9}" presName="spacer" presStyleCnt="0"/>
      <dgm:spPr/>
    </dgm:pt>
    <dgm:pt modelId="{F65EDD8C-7FEB-498B-B7BA-DDD238009546}" type="pres">
      <dgm:prSet presAssocID="{7514A4A7-03FD-4378-8B27-FB2DC3D165EA}" presName="parentText" presStyleLbl="node1" presStyleIdx="5" presStyleCnt="6">
        <dgm:presLayoutVars>
          <dgm:chMax val="0"/>
          <dgm:bulletEnabled val="1"/>
        </dgm:presLayoutVars>
      </dgm:prSet>
      <dgm:spPr/>
    </dgm:pt>
  </dgm:ptLst>
  <dgm:cxnLst>
    <dgm:cxn modelId="{C6788900-EE35-4206-A64B-70079079138A}" srcId="{E6BACFC3-7F8F-4390-884C-F4EC72497DE2}" destId="{B1EE311E-E517-4C7D-A9DD-4C117D8B3F57}" srcOrd="3" destOrd="0" parTransId="{0D7F9B0D-49BF-4F19-BE38-C5DB79A80164}" sibTransId="{8B95AA40-D453-476A-B805-13D51291280E}"/>
    <dgm:cxn modelId="{730C4C16-02D4-41E4-A65E-64DDF33C05DF}" srcId="{E6BACFC3-7F8F-4390-884C-F4EC72497DE2}" destId="{7514A4A7-03FD-4378-8B27-FB2DC3D165EA}" srcOrd="5" destOrd="0" parTransId="{159C41DC-C895-4D5B-ACA7-766D5A2FD0A2}" sibTransId="{FE5505ED-4668-43B5-9434-3F2EE6CA262E}"/>
    <dgm:cxn modelId="{3A65BB22-DDF8-4871-ADC3-1E4A829E18A7}" type="presOf" srcId="{D3B52525-0220-409D-BFC0-2F6121E0DEEE}" destId="{59FA8040-7DA3-45A6-A8F3-DDA849B64093}" srcOrd="0" destOrd="0" presId="urn:microsoft.com/office/officeart/2005/8/layout/vList2"/>
    <dgm:cxn modelId="{F5BA1230-2AF6-40A7-B824-DA2A129D424F}" type="presOf" srcId="{E6BACFC3-7F8F-4390-884C-F4EC72497DE2}" destId="{3AF7A02A-ABC0-4207-B4A3-3ADFED2F7F19}" srcOrd="0" destOrd="0" presId="urn:microsoft.com/office/officeart/2005/8/layout/vList2"/>
    <dgm:cxn modelId="{A58F5F38-E69E-4921-B97C-C0D83F0FDB60}" srcId="{E6BACFC3-7F8F-4390-884C-F4EC72497DE2}" destId="{DB9694E4-B72F-4E6B-977F-5FC548A14ACA}" srcOrd="4" destOrd="0" parTransId="{8816511D-71E8-4C4B-A4ED-1AFA2BBD0362}" sibTransId="{017A633A-8DFC-40DF-986D-98F38A7A97C9}"/>
    <dgm:cxn modelId="{A3B8E348-25A5-4D2E-867E-674B652E30CE}" srcId="{E6BACFC3-7F8F-4390-884C-F4EC72497DE2}" destId="{CD7F1A78-D03C-4B75-A5E7-CC3BAE5C3906}" srcOrd="1" destOrd="0" parTransId="{CCD91667-D79E-4C41-9800-AF09E7491658}" sibTransId="{98C25EFD-DC14-4339-A58A-2AB81C53CCDB}"/>
    <dgm:cxn modelId="{0A931277-C45F-4035-9B24-0BDD9DD2FCEF}" type="presOf" srcId="{B1EE311E-E517-4C7D-A9DD-4C117D8B3F57}" destId="{A3574AA5-6CE1-4E1A-B932-50E4A70AEEDC}" srcOrd="0" destOrd="0" presId="urn:microsoft.com/office/officeart/2005/8/layout/vList2"/>
    <dgm:cxn modelId="{7B7F9E86-4C33-4939-BF74-EB3267643C7E}" type="presOf" srcId="{D783721E-2AD8-4D3E-8551-C3120EE9D1F2}" destId="{C125B132-5F7D-4302-B313-5238323791F3}" srcOrd="0" destOrd="0" presId="urn:microsoft.com/office/officeart/2005/8/layout/vList2"/>
    <dgm:cxn modelId="{8DF15090-410C-4B4B-8CFB-EE967586361D}" type="presOf" srcId="{DB9694E4-B72F-4E6B-977F-5FC548A14ACA}" destId="{B18BDD75-8407-4816-B8A0-A48F38E18A3D}" srcOrd="0" destOrd="0" presId="urn:microsoft.com/office/officeart/2005/8/layout/vList2"/>
    <dgm:cxn modelId="{0D5F6F92-A62E-48BD-B897-39C8EC7188B7}" srcId="{E6BACFC3-7F8F-4390-884C-F4EC72497DE2}" destId="{D3B52525-0220-409D-BFC0-2F6121E0DEEE}" srcOrd="0" destOrd="0" parTransId="{865FEF37-BAC1-4653-BE03-4B0719B5AF3E}" sibTransId="{DCA3AC46-1572-46DF-82D9-3BB5FCE64BEC}"/>
    <dgm:cxn modelId="{60EB8E92-7864-4B02-94F2-38F065673B64}" type="presOf" srcId="{7514A4A7-03FD-4378-8B27-FB2DC3D165EA}" destId="{F65EDD8C-7FEB-498B-B7BA-DDD238009546}" srcOrd="0" destOrd="0" presId="urn:microsoft.com/office/officeart/2005/8/layout/vList2"/>
    <dgm:cxn modelId="{3576359E-E4E3-44C6-B56B-C37DBE45FBA9}" type="presOf" srcId="{CD7F1A78-D03C-4B75-A5E7-CC3BAE5C3906}" destId="{FF346C51-D5E6-496A-A976-35BB66B1402A}" srcOrd="0" destOrd="0" presId="urn:microsoft.com/office/officeart/2005/8/layout/vList2"/>
    <dgm:cxn modelId="{BB4B21B9-6660-4986-B6E3-D7B6091808CD}" srcId="{E6BACFC3-7F8F-4390-884C-F4EC72497DE2}" destId="{D783721E-2AD8-4D3E-8551-C3120EE9D1F2}" srcOrd="2" destOrd="0" parTransId="{0D52A690-E7A8-4026-A360-8CB3A798C413}" sibTransId="{E5BA5DFE-227D-4694-8B44-553B27D62094}"/>
    <dgm:cxn modelId="{1503E3A4-3A13-45FD-AC77-D5DFA9F54702}" type="presParOf" srcId="{3AF7A02A-ABC0-4207-B4A3-3ADFED2F7F19}" destId="{59FA8040-7DA3-45A6-A8F3-DDA849B64093}" srcOrd="0" destOrd="0" presId="urn:microsoft.com/office/officeart/2005/8/layout/vList2"/>
    <dgm:cxn modelId="{05E477DE-B2BA-48D7-A8C4-9A3414594A82}" type="presParOf" srcId="{3AF7A02A-ABC0-4207-B4A3-3ADFED2F7F19}" destId="{C4E48FE0-43E9-4BAE-AFBF-B85255BB24E0}" srcOrd="1" destOrd="0" presId="urn:microsoft.com/office/officeart/2005/8/layout/vList2"/>
    <dgm:cxn modelId="{62F585C6-A291-43C5-80B6-67863399BCD3}" type="presParOf" srcId="{3AF7A02A-ABC0-4207-B4A3-3ADFED2F7F19}" destId="{FF346C51-D5E6-496A-A976-35BB66B1402A}" srcOrd="2" destOrd="0" presId="urn:microsoft.com/office/officeart/2005/8/layout/vList2"/>
    <dgm:cxn modelId="{48AC5B2A-6847-4FC2-98FF-2FE599D3120C}" type="presParOf" srcId="{3AF7A02A-ABC0-4207-B4A3-3ADFED2F7F19}" destId="{C37C865E-4F85-49B8-9EE1-CB2635E7ABEB}" srcOrd="3" destOrd="0" presId="urn:microsoft.com/office/officeart/2005/8/layout/vList2"/>
    <dgm:cxn modelId="{83D19248-B468-4AA3-AC30-7C17BAC1EB61}" type="presParOf" srcId="{3AF7A02A-ABC0-4207-B4A3-3ADFED2F7F19}" destId="{C125B132-5F7D-4302-B313-5238323791F3}" srcOrd="4" destOrd="0" presId="urn:microsoft.com/office/officeart/2005/8/layout/vList2"/>
    <dgm:cxn modelId="{EEB3C14E-EC04-44D6-9C9A-FB492AB6C143}" type="presParOf" srcId="{3AF7A02A-ABC0-4207-B4A3-3ADFED2F7F19}" destId="{9ED3A11C-511B-4355-96F5-16C0E653A575}" srcOrd="5" destOrd="0" presId="urn:microsoft.com/office/officeart/2005/8/layout/vList2"/>
    <dgm:cxn modelId="{242ED609-6630-436F-90CD-F4BDCBDBC037}" type="presParOf" srcId="{3AF7A02A-ABC0-4207-B4A3-3ADFED2F7F19}" destId="{A3574AA5-6CE1-4E1A-B932-50E4A70AEEDC}" srcOrd="6" destOrd="0" presId="urn:microsoft.com/office/officeart/2005/8/layout/vList2"/>
    <dgm:cxn modelId="{EF6478B1-257B-469F-9FA2-7995A2F376C4}" type="presParOf" srcId="{3AF7A02A-ABC0-4207-B4A3-3ADFED2F7F19}" destId="{249B2A4C-F73F-4B1B-9BA5-A08943DE3CF0}" srcOrd="7" destOrd="0" presId="urn:microsoft.com/office/officeart/2005/8/layout/vList2"/>
    <dgm:cxn modelId="{8B70FBDE-BB60-4377-9FB4-3454D7F34397}" type="presParOf" srcId="{3AF7A02A-ABC0-4207-B4A3-3ADFED2F7F19}" destId="{B18BDD75-8407-4816-B8A0-A48F38E18A3D}" srcOrd="8" destOrd="0" presId="urn:microsoft.com/office/officeart/2005/8/layout/vList2"/>
    <dgm:cxn modelId="{AD0C25D6-EAB4-4364-932A-01F6640A878F}" type="presParOf" srcId="{3AF7A02A-ABC0-4207-B4A3-3ADFED2F7F19}" destId="{094F2792-335A-4620-9911-440E3EB38D19}" srcOrd="9" destOrd="0" presId="urn:microsoft.com/office/officeart/2005/8/layout/vList2"/>
    <dgm:cxn modelId="{74B011F8-8183-4E3A-9132-A9A55F035BD6}" type="presParOf" srcId="{3AF7A02A-ABC0-4207-B4A3-3ADFED2F7F19}" destId="{F65EDD8C-7FEB-498B-B7BA-DDD238009546}"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E096E9-F05C-4181-98E1-DF86E643E35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DE86BB7-9BBF-4DE5-B4AD-6486A6A40BBF}">
      <dgm:prSet custT="1"/>
      <dgm:spPr/>
      <dgm:t>
        <a:bodyPr/>
        <a:lstStyle/>
        <a:p>
          <a:r>
            <a:rPr lang="en-US" sz="3200" i="1" dirty="0"/>
            <a:t>“It is an absolute human certainty that no one can know his own beauty or perceive a sense of his own worth until it has been reflected back to him in the mirror of another loving, caring human being.”</a:t>
          </a:r>
          <a:endParaRPr lang="en-US" sz="3200" dirty="0"/>
        </a:p>
      </dgm:t>
    </dgm:pt>
    <dgm:pt modelId="{C5FC114F-FCE8-439B-A2C9-B502384772B3}" type="parTrans" cxnId="{C873C14C-0A79-49DC-9FC0-4DE3E3C0EEB7}">
      <dgm:prSet/>
      <dgm:spPr/>
      <dgm:t>
        <a:bodyPr/>
        <a:lstStyle/>
        <a:p>
          <a:endParaRPr lang="en-US"/>
        </a:p>
      </dgm:t>
    </dgm:pt>
    <dgm:pt modelId="{8B6D0F9E-3A31-49D7-B896-46F0CC6B9000}" type="sibTrans" cxnId="{C873C14C-0A79-49DC-9FC0-4DE3E3C0EEB7}">
      <dgm:prSet/>
      <dgm:spPr/>
      <dgm:t>
        <a:bodyPr/>
        <a:lstStyle/>
        <a:p>
          <a:endParaRPr lang="en-US"/>
        </a:p>
      </dgm:t>
    </dgm:pt>
    <dgm:pt modelId="{EC6F28CC-010C-4DE3-A0CB-D24259C8DBDD}" type="pres">
      <dgm:prSet presAssocID="{2EE096E9-F05C-4181-98E1-DF86E643E35F}" presName="vert0" presStyleCnt="0">
        <dgm:presLayoutVars>
          <dgm:dir/>
          <dgm:animOne val="branch"/>
          <dgm:animLvl val="lvl"/>
        </dgm:presLayoutVars>
      </dgm:prSet>
      <dgm:spPr/>
    </dgm:pt>
    <dgm:pt modelId="{B6F63444-A727-4566-B5D1-50132CD9434E}" type="pres">
      <dgm:prSet presAssocID="{3DE86BB7-9BBF-4DE5-B4AD-6486A6A40BBF}" presName="thickLine" presStyleLbl="alignNode1" presStyleIdx="0" presStyleCnt="1"/>
      <dgm:spPr/>
    </dgm:pt>
    <dgm:pt modelId="{E5FDC325-71E2-419E-988C-8E084BE8168C}" type="pres">
      <dgm:prSet presAssocID="{3DE86BB7-9BBF-4DE5-B4AD-6486A6A40BBF}" presName="horz1" presStyleCnt="0"/>
      <dgm:spPr/>
    </dgm:pt>
    <dgm:pt modelId="{22D7232B-CA50-40F9-B88B-C9FB3ED89F28}" type="pres">
      <dgm:prSet presAssocID="{3DE86BB7-9BBF-4DE5-B4AD-6486A6A40BBF}" presName="tx1" presStyleLbl="revTx" presStyleIdx="0" presStyleCnt="1" custLinFactNeighborX="-8182" custLinFactNeighborY="1746"/>
      <dgm:spPr/>
    </dgm:pt>
    <dgm:pt modelId="{44748C97-CAAD-4DDC-89BA-AF8793B272DC}" type="pres">
      <dgm:prSet presAssocID="{3DE86BB7-9BBF-4DE5-B4AD-6486A6A40BBF}" presName="vert1" presStyleCnt="0"/>
      <dgm:spPr/>
    </dgm:pt>
  </dgm:ptLst>
  <dgm:cxnLst>
    <dgm:cxn modelId="{4AEEFC30-71C6-4526-9E34-B4C274AE0FA1}" type="presOf" srcId="{3DE86BB7-9BBF-4DE5-B4AD-6486A6A40BBF}" destId="{22D7232B-CA50-40F9-B88B-C9FB3ED89F28}" srcOrd="0" destOrd="0" presId="urn:microsoft.com/office/officeart/2008/layout/LinedList"/>
    <dgm:cxn modelId="{FCA80334-3045-47BC-A8C8-4348D58EA1DB}" type="presOf" srcId="{2EE096E9-F05C-4181-98E1-DF86E643E35F}" destId="{EC6F28CC-010C-4DE3-A0CB-D24259C8DBDD}" srcOrd="0" destOrd="0" presId="urn:microsoft.com/office/officeart/2008/layout/LinedList"/>
    <dgm:cxn modelId="{C873C14C-0A79-49DC-9FC0-4DE3E3C0EEB7}" srcId="{2EE096E9-F05C-4181-98E1-DF86E643E35F}" destId="{3DE86BB7-9BBF-4DE5-B4AD-6486A6A40BBF}" srcOrd="0" destOrd="0" parTransId="{C5FC114F-FCE8-439B-A2C9-B502384772B3}" sibTransId="{8B6D0F9E-3A31-49D7-B896-46F0CC6B9000}"/>
    <dgm:cxn modelId="{BBEEE40D-83C0-40D0-8F59-2C6A73031530}" type="presParOf" srcId="{EC6F28CC-010C-4DE3-A0CB-D24259C8DBDD}" destId="{B6F63444-A727-4566-B5D1-50132CD9434E}" srcOrd="0" destOrd="0" presId="urn:microsoft.com/office/officeart/2008/layout/LinedList"/>
    <dgm:cxn modelId="{5B29C96B-8F8A-4BFD-88CB-E79D81679458}" type="presParOf" srcId="{EC6F28CC-010C-4DE3-A0CB-D24259C8DBDD}" destId="{E5FDC325-71E2-419E-988C-8E084BE8168C}" srcOrd="1" destOrd="0" presId="urn:microsoft.com/office/officeart/2008/layout/LinedList"/>
    <dgm:cxn modelId="{0378A70D-EEED-4E3C-9C76-784377762F3A}" type="presParOf" srcId="{E5FDC325-71E2-419E-988C-8E084BE8168C}" destId="{22D7232B-CA50-40F9-B88B-C9FB3ED89F28}" srcOrd="0" destOrd="0" presId="urn:microsoft.com/office/officeart/2008/layout/LinedList"/>
    <dgm:cxn modelId="{DDBFE6C2-ACB0-4292-BA68-510D2BD76118}" type="presParOf" srcId="{E5FDC325-71E2-419E-988C-8E084BE8168C}" destId="{44748C97-CAAD-4DDC-89BA-AF8793B272D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D669ED-292D-2340-979A-F43CFBE97F04}" type="doc">
      <dgm:prSet loTypeId="urn:microsoft.com/office/officeart/2005/8/layout/vList3" loCatId="" qsTypeId="urn:microsoft.com/office/officeart/2005/8/quickstyle/simple1" qsCatId="simple" csTypeId="urn:microsoft.com/office/officeart/2005/8/colors/colorful4" csCatId="colorful" phldr="1"/>
      <dgm:spPr/>
      <dgm:t>
        <a:bodyPr/>
        <a:lstStyle/>
        <a:p>
          <a:endParaRPr lang="en-US"/>
        </a:p>
      </dgm:t>
    </dgm:pt>
    <dgm:pt modelId="{6361D88A-C372-4845-9C30-F6059371D62E}">
      <dgm:prSet phldrT="[Text]"/>
      <dgm:spPr/>
      <dgm:t>
        <a:bodyPr/>
        <a:lstStyle/>
        <a:p>
          <a:pPr>
            <a:buNone/>
          </a:pPr>
          <a:r>
            <a:rPr lang="en-US" dirty="0">
              <a:latin typeface="Arial" panose="020B0604020202020204" pitchFamily="34" charset="0"/>
              <a:cs typeface="Arial" panose="020B0604020202020204" pitchFamily="34" charset="0"/>
            </a:rPr>
            <a:t>CELEBRATE the need</a:t>
          </a:r>
        </a:p>
      </dgm:t>
    </dgm:pt>
    <dgm:pt modelId="{7AFCDC66-C4BA-664C-B10E-AE39128C6F09}" type="parTrans" cxnId="{9EE20914-561A-E34F-BFE4-C7E0B540B0BB}">
      <dgm:prSet/>
      <dgm:spPr/>
      <dgm:t>
        <a:bodyPr/>
        <a:lstStyle/>
        <a:p>
          <a:endParaRPr lang="en-US"/>
        </a:p>
      </dgm:t>
    </dgm:pt>
    <dgm:pt modelId="{F3A316AF-C391-D945-A9B6-5A8240812C14}" type="sibTrans" cxnId="{9EE20914-561A-E34F-BFE4-C7E0B540B0BB}">
      <dgm:prSet/>
      <dgm:spPr/>
      <dgm:t>
        <a:bodyPr/>
        <a:lstStyle/>
        <a:p>
          <a:endParaRPr lang="en-US"/>
        </a:p>
      </dgm:t>
    </dgm:pt>
    <dgm:pt modelId="{2E8AA380-80BB-C64E-BC7E-6FB35D5919BB}">
      <dgm:prSet phldrT="[Text]"/>
      <dgm:spPr/>
      <dgm:t>
        <a:bodyPr/>
        <a:lstStyle/>
        <a:p>
          <a:r>
            <a:rPr lang="en-US" dirty="0">
              <a:latin typeface="Arial" panose="020B0604020202020204" pitchFamily="34" charset="0"/>
              <a:cs typeface="Arial" panose="020B0604020202020204" pitchFamily="34" charset="0"/>
            </a:rPr>
            <a:t>LOOK for FEAR</a:t>
          </a:r>
        </a:p>
      </dgm:t>
    </dgm:pt>
    <dgm:pt modelId="{6E7530E3-73F0-6D4F-B1A6-0728D28DD7D3}" type="parTrans" cxnId="{3F4DCAD2-0E9C-6A44-BA59-4561568372CF}">
      <dgm:prSet/>
      <dgm:spPr/>
      <dgm:t>
        <a:bodyPr/>
        <a:lstStyle/>
        <a:p>
          <a:endParaRPr lang="en-US"/>
        </a:p>
      </dgm:t>
    </dgm:pt>
    <dgm:pt modelId="{54F78875-B1D6-C24A-A04B-EFA07FDB9337}" type="sibTrans" cxnId="{3F4DCAD2-0E9C-6A44-BA59-4561568372CF}">
      <dgm:prSet/>
      <dgm:spPr/>
      <dgm:t>
        <a:bodyPr/>
        <a:lstStyle/>
        <a:p>
          <a:endParaRPr lang="en-US"/>
        </a:p>
      </dgm:t>
    </dgm:pt>
    <dgm:pt modelId="{C4F27C79-DAAF-CD4B-98FD-C44F929AE25F}">
      <dgm:prSet phldrT="[Text]"/>
      <dgm:spPr>
        <a:solidFill>
          <a:schemeClr val="tx2">
            <a:lumMod val="75000"/>
          </a:schemeClr>
        </a:solidFill>
      </dgm:spPr>
      <dgm:t>
        <a:bodyPr/>
        <a:lstStyle/>
        <a:p>
          <a:r>
            <a:rPr lang="en-US" dirty="0">
              <a:latin typeface="Arial" panose="020B0604020202020204" pitchFamily="34" charset="0"/>
              <a:cs typeface="Arial" panose="020B0604020202020204" pitchFamily="34" charset="0"/>
            </a:rPr>
            <a:t>MENTOR regulation</a:t>
          </a:r>
        </a:p>
      </dgm:t>
    </dgm:pt>
    <dgm:pt modelId="{B47ADBB1-8634-B743-A58E-271E15FB3E73}" type="parTrans" cxnId="{427BC11D-DAA5-3441-A76F-797EDB6F60F2}">
      <dgm:prSet/>
      <dgm:spPr/>
      <dgm:t>
        <a:bodyPr/>
        <a:lstStyle/>
        <a:p>
          <a:endParaRPr lang="en-US"/>
        </a:p>
      </dgm:t>
    </dgm:pt>
    <dgm:pt modelId="{A01C8FBC-685A-B149-900D-847E8F7DC2CF}" type="sibTrans" cxnId="{427BC11D-DAA5-3441-A76F-797EDB6F60F2}">
      <dgm:prSet/>
      <dgm:spPr/>
      <dgm:t>
        <a:bodyPr/>
        <a:lstStyle/>
        <a:p>
          <a:endParaRPr lang="en-US"/>
        </a:p>
      </dgm:t>
    </dgm:pt>
    <dgm:pt modelId="{9F337D15-221D-164C-9632-8D31CB1DC9FA}">
      <dgm:prSet/>
      <dgm:spPr/>
      <dgm:t>
        <a:bodyPr/>
        <a:lstStyle/>
        <a:p>
          <a:r>
            <a:rPr lang="en-US" dirty="0">
              <a:latin typeface="Arial" panose="020B0604020202020204" pitchFamily="34" charset="0"/>
              <a:cs typeface="Arial" panose="020B0604020202020204" pitchFamily="34" charset="0"/>
            </a:rPr>
            <a:t>ATTEND to the need</a:t>
          </a:r>
        </a:p>
      </dgm:t>
    </dgm:pt>
    <dgm:pt modelId="{4E6BCD38-E238-C94C-A39D-606B82A9E7A3}" type="parTrans" cxnId="{F2944977-9B1F-C14A-99DA-664EBC977534}">
      <dgm:prSet/>
      <dgm:spPr/>
      <dgm:t>
        <a:bodyPr/>
        <a:lstStyle/>
        <a:p>
          <a:endParaRPr lang="en-US"/>
        </a:p>
      </dgm:t>
    </dgm:pt>
    <dgm:pt modelId="{8992F0BE-ACC6-C447-86C7-B8F559159E06}" type="sibTrans" cxnId="{F2944977-9B1F-C14A-99DA-664EBC977534}">
      <dgm:prSet/>
      <dgm:spPr/>
      <dgm:t>
        <a:bodyPr/>
        <a:lstStyle/>
        <a:p>
          <a:endParaRPr lang="en-US"/>
        </a:p>
      </dgm:t>
    </dgm:pt>
    <dgm:pt modelId="{60580AC7-CCC7-A840-A599-5F3263FA70D5}" type="pres">
      <dgm:prSet presAssocID="{44D669ED-292D-2340-979A-F43CFBE97F04}" presName="linearFlow" presStyleCnt="0">
        <dgm:presLayoutVars>
          <dgm:dir/>
          <dgm:resizeHandles val="exact"/>
        </dgm:presLayoutVars>
      </dgm:prSet>
      <dgm:spPr/>
    </dgm:pt>
    <dgm:pt modelId="{F8432825-644C-A84E-B0E9-D99CB5E4B42E}" type="pres">
      <dgm:prSet presAssocID="{6361D88A-C372-4845-9C30-F6059371D62E}" presName="composite" presStyleCnt="0"/>
      <dgm:spPr/>
    </dgm:pt>
    <dgm:pt modelId="{149EB4BE-3621-F145-8C9D-4388A734DB62}" type="pres">
      <dgm:prSet presAssocID="{6361D88A-C372-4845-9C30-F6059371D62E}" presName="imgShp" presStyleLbl="fgImgPlace1" presStyleIdx="0" presStyleCnt="4"/>
      <dgm:spPr/>
    </dgm:pt>
    <dgm:pt modelId="{9AE36692-FCD9-C847-AFB3-41C13EDB71BB}" type="pres">
      <dgm:prSet presAssocID="{6361D88A-C372-4845-9C30-F6059371D62E}" presName="txShp" presStyleLbl="node1" presStyleIdx="0" presStyleCnt="4">
        <dgm:presLayoutVars>
          <dgm:bulletEnabled val="1"/>
        </dgm:presLayoutVars>
      </dgm:prSet>
      <dgm:spPr/>
    </dgm:pt>
    <dgm:pt modelId="{384EC4EE-F20B-AA4E-84D9-4BD7F81826A0}" type="pres">
      <dgm:prSet presAssocID="{F3A316AF-C391-D945-A9B6-5A8240812C14}" presName="spacing" presStyleCnt="0"/>
      <dgm:spPr/>
    </dgm:pt>
    <dgm:pt modelId="{964C162D-19A9-1F4C-A7CF-3481764E3782}" type="pres">
      <dgm:prSet presAssocID="{9F337D15-221D-164C-9632-8D31CB1DC9FA}" presName="composite" presStyleCnt="0"/>
      <dgm:spPr/>
    </dgm:pt>
    <dgm:pt modelId="{B4235EE3-B80F-304F-AC96-2493DBF204CF}" type="pres">
      <dgm:prSet presAssocID="{9F337D15-221D-164C-9632-8D31CB1DC9FA}" presName="imgShp" presStyleLbl="fgImgPlace1" presStyleIdx="1" presStyleCnt="4"/>
      <dgm:spPr/>
    </dgm:pt>
    <dgm:pt modelId="{72FDA2FA-BA93-C441-AACF-742D960522BD}" type="pres">
      <dgm:prSet presAssocID="{9F337D15-221D-164C-9632-8D31CB1DC9FA}" presName="txShp" presStyleLbl="node1" presStyleIdx="1" presStyleCnt="4" custLinFactNeighborX="-16" custLinFactNeighborY="-2612">
        <dgm:presLayoutVars>
          <dgm:bulletEnabled val="1"/>
        </dgm:presLayoutVars>
      </dgm:prSet>
      <dgm:spPr/>
    </dgm:pt>
    <dgm:pt modelId="{C53364D9-1DFD-7E4C-BA54-F7B7B7584A92}" type="pres">
      <dgm:prSet presAssocID="{8992F0BE-ACC6-C447-86C7-B8F559159E06}" presName="spacing" presStyleCnt="0"/>
      <dgm:spPr/>
    </dgm:pt>
    <dgm:pt modelId="{747BFF00-ABD0-3F4F-B6BF-C731FC22C152}" type="pres">
      <dgm:prSet presAssocID="{2E8AA380-80BB-C64E-BC7E-6FB35D5919BB}" presName="composite" presStyleCnt="0"/>
      <dgm:spPr/>
    </dgm:pt>
    <dgm:pt modelId="{0A0653AD-7DAA-C34E-B656-98C4A95F9D7D}" type="pres">
      <dgm:prSet presAssocID="{2E8AA380-80BB-C64E-BC7E-6FB35D5919BB}" presName="imgShp" presStyleLbl="fgImgPlace1" presStyleIdx="2" presStyleCnt="4"/>
      <dgm:spPr/>
    </dgm:pt>
    <dgm:pt modelId="{A7AD75AD-ADA8-1F40-B2DD-21E4B6EAB23C}" type="pres">
      <dgm:prSet presAssocID="{2E8AA380-80BB-C64E-BC7E-6FB35D5919BB}" presName="txShp" presStyleLbl="node1" presStyleIdx="2" presStyleCnt="4">
        <dgm:presLayoutVars>
          <dgm:bulletEnabled val="1"/>
        </dgm:presLayoutVars>
      </dgm:prSet>
      <dgm:spPr/>
    </dgm:pt>
    <dgm:pt modelId="{3ADFD381-F971-4C42-9329-60F8488A45CB}" type="pres">
      <dgm:prSet presAssocID="{54F78875-B1D6-C24A-A04B-EFA07FDB9337}" presName="spacing" presStyleCnt="0"/>
      <dgm:spPr/>
    </dgm:pt>
    <dgm:pt modelId="{EBF8929C-E492-1D49-A171-634CB4F5E481}" type="pres">
      <dgm:prSet presAssocID="{C4F27C79-DAAF-CD4B-98FD-C44F929AE25F}" presName="composite" presStyleCnt="0"/>
      <dgm:spPr/>
    </dgm:pt>
    <dgm:pt modelId="{9229C8DF-EEAD-3644-8BA9-37D394DF3F0D}" type="pres">
      <dgm:prSet presAssocID="{C4F27C79-DAAF-CD4B-98FD-C44F929AE25F}" presName="imgShp" presStyleLbl="fgImgPlace1" presStyleIdx="3" presStyleCnt="4"/>
      <dgm:spPr/>
    </dgm:pt>
    <dgm:pt modelId="{B65B5CCC-9F4E-C645-8E7D-DF0AE0E4351D}" type="pres">
      <dgm:prSet presAssocID="{C4F27C79-DAAF-CD4B-98FD-C44F929AE25F}" presName="txShp" presStyleLbl="node1" presStyleIdx="3" presStyleCnt="4">
        <dgm:presLayoutVars>
          <dgm:bulletEnabled val="1"/>
        </dgm:presLayoutVars>
      </dgm:prSet>
      <dgm:spPr/>
    </dgm:pt>
  </dgm:ptLst>
  <dgm:cxnLst>
    <dgm:cxn modelId="{9EE20914-561A-E34F-BFE4-C7E0B540B0BB}" srcId="{44D669ED-292D-2340-979A-F43CFBE97F04}" destId="{6361D88A-C372-4845-9C30-F6059371D62E}" srcOrd="0" destOrd="0" parTransId="{7AFCDC66-C4BA-664C-B10E-AE39128C6F09}" sibTransId="{F3A316AF-C391-D945-A9B6-5A8240812C14}"/>
    <dgm:cxn modelId="{427BC11D-DAA5-3441-A76F-797EDB6F60F2}" srcId="{44D669ED-292D-2340-979A-F43CFBE97F04}" destId="{C4F27C79-DAAF-CD4B-98FD-C44F929AE25F}" srcOrd="3" destOrd="0" parTransId="{B47ADBB1-8634-B743-A58E-271E15FB3E73}" sibTransId="{A01C8FBC-685A-B149-900D-847E8F7DC2CF}"/>
    <dgm:cxn modelId="{28E6AD34-31F8-4049-92FD-8724A121CE80}" type="presOf" srcId="{9F337D15-221D-164C-9632-8D31CB1DC9FA}" destId="{72FDA2FA-BA93-C441-AACF-742D960522BD}" srcOrd="0" destOrd="0" presId="urn:microsoft.com/office/officeart/2005/8/layout/vList3"/>
    <dgm:cxn modelId="{8744486B-9086-804D-B2F9-34D4F3139436}" type="presOf" srcId="{44D669ED-292D-2340-979A-F43CFBE97F04}" destId="{60580AC7-CCC7-A840-A599-5F3263FA70D5}" srcOrd="0" destOrd="0" presId="urn:microsoft.com/office/officeart/2005/8/layout/vList3"/>
    <dgm:cxn modelId="{F2944977-9B1F-C14A-99DA-664EBC977534}" srcId="{44D669ED-292D-2340-979A-F43CFBE97F04}" destId="{9F337D15-221D-164C-9632-8D31CB1DC9FA}" srcOrd="1" destOrd="0" parTransId="{4E6BCD38-E238-C94C-A39D-606B82A9E7A3}" sibTransId="{8992F0BE-ACC6-C447-86C7-B8F559159E06}"/>
    <dgm:cxn modelId="{EBED8D8D-B316-7D42-86E1-EEF952ACA095}" type="presOf" srcId="{C4F27C79-DAAF-CD4B-98FD-C44F929AE25F}" destId="{B65B5CCC-9F4E-C645-8E7D-DF0AE0E4351D}" srcOrd="0" destOrd="0" presId="urn:microsoft.com/office/officeart/2005/8/layout/vList3"/>
    <dgm:cxn modelId="{EB9605A1-7A53-A949-98A7-367EC39DE43A}" type="presOf" srcId="{6361D88A-C372-4845-9C30-F6059371D62E}" destId="{9AE36692-FCD9-C847-AFB3-41C13EDB71BB}" srcOrd="0" destOrd="0" presId="urn:microsoft.com/office/officeart/2005/8/layout/vList3"/>
    <dgm:cxn modelId="{3F4DCAD2-0E9C-6A44-BA59-4561568372CF}" srcId="{44D669ED-292D-2340-979A-F43CFBE97F04}" destId="{2E8AA380-80BB-C64E-BC7E-6FB35D5919BB}" srcOrd="2" destOrd="0" parTransId="{6E7530E3-73F0-6D4F-B1A6-0728D28DD7D3}" sibTransId="{54F78875-B1D6-C24A-A04B-EFA07FDB9337}"/>
    <dgm:cxn modelId="{F255ABEB-DB96-1644-B8FD-89FA62FBD34F}" type="presOf" srcId="{2E8AA380-80BB-C64E-BC7E-6FB35D5919BB}" destId="{A7AD75AD-ADA8-1F40-B2DD-21E4B6EAB23C}" srcOrd="0" destOrd="0" presId="urn:microsoft.com/office/officeart/2005/8/layout/vList3"/>
    <dgm:cxn modelId="{68E43D08-D31A-D041-93F9-1DF097A64DE9}" type="presParOf" srcId="{60580AC7-CCC7-A840-A599-5F3263FA70D5}" destId="{F8432825-644C-A84E-B0E9-D99CB5E4B42E}" srcOrd="0" destOrd="0" presId="urn:microsoft.com/office/officeart/2005/8/layout/vList3"/>
    <dgm:cxn modelId="{1EAA2B67-E997-CA4D-B3A1-79140AA5345B}" type="presParOf" srcId="{F8432825-644C-A84E-B0E9-D99CB5E4B42E}" destId="{149EB4BE-3621-F145-8C9D-4388A734DB62}" srcOrd="0" destOrd="0" presId="urn:microsoft.com/office/officeart/2005/8/layout/vList3"/>
    <dgm:cxn modelId="{89503433-A65D-6147-8E47-020C68805F2E}" type="presParOf" srcId="{F8432825-644C-A84E-B0E9-D99CB5E4B42E}" destId="{9AE36692-FCD9-C847-AFB3-41C13EDB71BB}" srcOrd="1" destOrd="0" presId="urn:microsoft.com/office/officeart/2005/8/layout/vList3"/>
    <dgm:cxn modelId="{C88FC099-3573-A043-B462-A949758CF86F}" type="presParOf" srcId="{60580AC7-CCC7-A840-A599-5F3263FA70D5}" destId="{384EC4EE-F20B-AA4E-84D9-4BD7F81826A0}" srcOrd="1" destOrd="0" presId="urn:microsoft.com/office/officeart/2005/8/layout/vList3"/>
    <dgm:cxn modelId="{FE0920CC-969B-BE46-9146-DEA077C672DE}" type="presParOf" srcId="{60580AC7-CCC7-A840-A599-5F3263FA70D5}" destId="{964C162D-19A9-1F4C-A7CF-3481764E3782}" srcOrd="2" destOrd="0" presId="urn:microsoft.com/office/officeart/2005/8/layout/vList3"/>
    <dgm:cxn modelId="{64FB25FC-A310-7242-8E4B-304A6D5D4E71}" type="presParOf" srcId="{964C162D-19A9-1F4C-A7CF-3481764E3782}" destId="{B4235EE3-B80F-304F-AC96-2493DBF204CF}" srcOrd="0" destOrd="0" presId="urn:microsoft.com/office/officeart/2005/8/layout/vList3"/>
    <dgm:cxn modelId="{102E9109-262A-7046-9898-F37A5F476524}" type="presParOf" srcId="{964C162D-19A9-1F4C-A7CF-3481764E3782}" destId="{72FDA2FA-BA93-C441-AACF-742D960522BD}" srcOrd="1" destOrd="0" presId="urn:microsoft.com/office/officeart/2005/8/layout/vList3"/>
    <dgm:cxn modelId="{234B5C45-8C76-5E41-9D1F-4E759F19B041}" type="presParOf" srcId="{60580AC7-CCC7-A840-A599-5F3263FA70D5}" destId="{C53364D9-1DFD-7E4C-BA54-F7B7B7584A92}" srcOrd="3" destOrd="0" presId="urn:microsoft.com/office/officeart/2005/8/layout/vList3"/>
    <dgm:cxn modelId="{2E83531A-5EBA-5B46-A78E-2059CAF9EC6B}" type="presParOf" srcId="{60580AC7-CCC7-A840-A599-5F3263FA70D5}" destId="{747BFF00-ABD0-3F4F-B6BF-C731FC22C152}" srcOrd="4" destOrd="0" presId="urn:microsoft.com/office/officeart/2005/8/layout/vList3"/>
    <dgm:cxn modelId="{456290F5-79C9-8444-BEB1-48FE88409720}" type="presParOf" srcId="{747BFF00-ABD0-3F4F-B6BF-C731FC22C152}" destId="{0A0653AD-7DAA-C34E-B656-98C4A95F9D7D}" srcOrd="0" destOrd="0" presId="urn:microsoft.com/office/officeart/2005/8/layout/vList3"/>
    <dgm:cxn modelId="{72051BDB-108A-1444-A345-87AFB5D405C3}" type="presParOf" srcId="{747BFF00-ABD0-3F4F-B6BF-C731FC22C152}" destId="{A7AD75AD-ADA8-1F40-B2DD-21E4B6EAB23C}" srcOrd="1" destOrd="0" presId="urn:microsoft.com/office/officeart/2005/8/layout/vList3"/>
    <dgm:cxn modelId="{6BAD8C9F-5FA9-CB40-B4AC-C8F46953EC7E}" type="presParOf" srcId="{60580AC7-CCC7-A840-A599-5F3263FA70D5}" destId="{3ADFD381-F971-4C42-9329-60F8488A45CB}" srcOrd="5" destOrd="0" presId="urn:microsoft.com/office/officeart/2005/8/layout/vList3"/>
    <dgm:cxn modelId="{964DED4C-963F-A04B-ACC3-E9C12A19653F}" type="presParOf" srcId="{60580AC7-CCC7-A840-A599-5F3263FA70D5}" destId="{EBF8929C-E492-1D49-A171-634CB4F5E481}" srcOrd="6" destOrd="0" presId="urn:microsoft.com/office/officeart/2005/8/layout/vList3"/>
    <dgm:cxn modelId="{E09780C6-23AE-1246-BAE3-F9A76D7065FB}" type="presParOf" srcId="{EBF8929C-E492-1D49-A171-634CB4F5E481}" destId="{9229C8DF-EEAD-3644-8BA9-37D394DF3F0D}" srcOrd="0" destOrd="0" presId="urn:microsoft.com/office/officeart/2005/8/layout/vList3"/>
    <dgm:cxn modelId="{930249DF-1BD9-744A-A062-08E8E4600AFC}" type="presParOf" srcId="{EBF8929C-E492-1D49-A171-634CB4F5E481}" destId="{B65B5CCC-9F4E-C645-8E7D-DF0AE0E4351D}"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4AEB45-FF32-4325-BF7E-0AE59A6CA64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D583E4E-8B53-4678-8A79-BF9172E78002}">
      <dgm:prSet/>
      <dgm:spPr/>
      <dgm:t>
        <a:bodyPr/>
        <a:lstStyle/>
        <a:p>
          <a:pPr algn="ctr"/>
          <a:r>
            <a:rPr lang="en-US" dirty="0">
              <a:solidFill>
                <a:srgbClr val="7030A0"/>
              </a:solidFill>
            </a:rPr>
            <a:t>Regulation is learned in relationship</a:t>
          </a:r>
          <a:r>
            <a:rPr lang="en-US" dirty="0"/>
            <a:t>.</a:t>
          </a:r>
        </a:p>
      </dgm:t>
    </dgm:pt>
    <dgm:pt modelId="{9E3C3C45-80E1-4A33-A297-CA4256696498}" type="parTrans" cxnId="{E97546FE-A8C5-4AA0-ABDD-54FCA9E8A1C1}">
      <dgm:prSet/>
      <dgm:spPr/>
      <dgm:t>
        <a:bodyPr/>
        <a:lstStyle/>
        <a:p>
          <a:endParaRPr lang="en-US"/>
        </a:p>
      </dgm:t>
    </dgm:pt>
    <dgm:pt modelId="{09D30FFE-E490-4DDF-8054-2B5E8088F154}" type="sibTrans" cxnId="{E97546FE-A8C5-4AA0-ABDD-54FCA9E8A1C1}">
      <dgm:prSet/>
      <dgm:spPr/>
      <dgm:t>
        <a:bodyPr/>
        <a:lstStyle/>
        <a:p>
          <a:endParaRPr lang="en-US"/>
        </a:p>
      </dgm:t>
    </dgm:pt>
    <dgm:pt modelId="{DF21ACEE-FF9F-4056-BF05-1674A8B8C1A3}">
      <dgm:prSet custT="1"/>
      <dgm:spPr/>
      <dgm:t>
        <a:bodyPr/>
        <a:lstStyle/>
        <a:p>
          <a:pPr algn="ctr"/>
          <a:r>
            <a:rPr lang="en-US" sz="3200" dirty="0"/>
            <a:t>Infant: </a:t>
          </a:r>
        </a:p>
        <a:p>
          <a:pPr algn="ctr"/>
          <a:r>
            <a:rPr lang="en-US" sz="3200" dirty="0"/>
            <a:t>External regulation</a:t>
          </a:r>
        </a:p>
      </dgm:t>
    </dgm:pt>
    <dgm:pt modelId="{EB68BAA1-FA86-49DF-90AE-8D5476CC9462}" type="parTrans" cxnId="{F319B179-BBA4-4A99-BFCD-5E5D9732449C}">
      <dgm:prSet/>
      <dgm:spPr/>
      <dgm:t>
        <a:bodyPr/>
        <a:lstStyle/>
        <a:p>
          <a:endParaRPr lang="en-US"/>
        </a:p>
      </dgm:t>
    </dgm:pt>
    <dgm:pt modelId="{C236B745-1D3C-40FB-91D9-B117F7D3627A}" type="sibTrans" cxnId="{F319B179-BBA4-4A99-BFCD-5E5D9732449C}">
      <dgm:prSet/>
      <dgm:spPr/>
      <dgm:t>
        <a:bodyPr/>
        <a:lstStyle/>
        <a:p>
          <a:endParaRPr lang="en-US"/>
        </a:p>
      </dgm:t>
    </dgm:pt>
    <dgm:pt modelId="{F2965EEB-E0F5-47B6-9AFB-C21C0A39502F}">
      <dgm:prSet custT="1"/>
      <dgm:spPr/>
      <dgm:t>
        <a:bodyPr/>
        <a:lstStyle/>
        <a:p>
          <a:pPr algn="ctr"/>
          <a:r>
            <a:rPr lang="en-US" sz="3200" dirty="0"/>
            <a:t>Toddler: </a:t>
          </a:r>
        </a:p>
        <a:p>
          <a:pPr algn="ctr"/>
          <a:r>
            <a:rPr lang="en-US" sz="3200" dirty="0"/>
            <a:t>Co-regulation</a:t>
          </a:r>
        </a:p>
      </dgm:t>
    </dgm:pt>
    <dgm:pt modelId="{FD20DF19-3BB6-4187-AC5B-24CEB0BB9487}" type="parTrans" cxnId="{CFFA10CD-EDF6-4DE4-B7DB-4B252F75C539}">
      <dgm:prSet/>
      <dgm:spPr/>
      <dgm:t>
        <a:bodyPr/>
        <a:lstStyle/>
        <a:p>
          <a:endParaRPr lang="en-US"/>
        </a:p>
      </dgm:t>
    </dgm:pt>
    <dgm:pt modelId="{01202306-D883-49FB-B8A1-C9FDB5D8CF18}" type="sibTrans" cxnId="{CFFA10CD-EDF6-4DE4-B7DB-4B252F75C539}">
      <dgm:prSet/>
      <dgm:spPr/>
      <dgm:t>
        <a:bodyPr/>
        <a:lstStyle/>
        <a:p>
          <a:endParaRPr lang="en-US"/>
        </a:p>
      </dgm:t>
    </dgm:pt>
    <dgm:pt modelId="{C2BFF842-8534-44DE-8840-4EEF20C99DB7}">
      <dgm:prSet custT="1"/>
      <dgm:spPr/>
      <dgm:t>
        <a:bodyPr/>
        <a:lstStyle/>
        <a:p>
          <a:pPr algn="ctr"/>
          <a:r>
            <a:rPr lang="en-US" sz="3200" dirty="0"/>
            <a:t>Childhood: Self-regulation</a:t>
          </a:r>
        </a:p>
      </dgm:t>
    </dgm:pt>
    <dgm:pt modelId="{A1D54E9A-5E9B-4615-B58D-1B7F3EA8DB54}" type="parTrans" cxnId="{98F3EDBE-EC8A-45DA-A0A1-AAA2520BDA4F}">
      <dgm:prSet/>
      <dgm:spPr/>
      <dgm:t>
        <a:bodyPr/>
        <a:lstStyle/>
        <a:p>
          <a:endParaRPr lang="en-US"/>
        </a:p>
      </dgm:t>
    </dgm:pt>
    <dgm:pt modelId="{B44C4BE0-833E-41F0-90CE-655D09A4A2D0}" type="sibTrans" cxnId="{98F3EDBE-EC8A-45DA-A0A1-AAA2520BDA4F}">
      <dgm:prSet/>
      <dgm:spPr/>
      <dgm:t>
        <a:bodyPr/>
        <a:lstStyle/>
        <a:p>
          <a:endParaRPr lang="en-US"/>
        </a:p>
      </dgm:t>
    </dgm:pt>
    <dgm:pt modelId="{58E81DA5-330C-4EEB-868E-F6592A28D2EF}" type="pres">
      <dgm:prSet presAssocID="{3B4AEB45-FF32-4325-BF7E-0AE59A6CA643}" presName="vert0" presStyleCnt="0">
        <dgm:presLayoutVars>
          <dgm:dir/>
          <dgm:animOne val="branch"/>
          <dgm:animLvl val="lvl"/>
        </dgm:presLayoutVars>
      </dgm:prSet>
      <dgm:spPr/>
    </dgm:pt>
    <dgm:pt modelId="{3A7C0C6C-878D-4E3B-9CF9-2AA4071D77CC}" type="pres">
      <dgm:prSet presAssocID="{ED583E4E-8B53-4678-8A79-BF9172E78002}" presName="thickLine" presStyleLbl="alignNode1" presStyleIdx="0" presStyleCnt="4"/>
      <dgm:spPr/>
    </dgm:pt>
    <dgm:pt modelId="{2BB66DD1-5610-4A9A-ABE5-88E1CE451EF1}" type="pres">
      <dgm:prSet presAssocID="{ED583E4E-8B53-4678-8A79-BF9172E78002}" presName="horz1" presStyleCnt="0"/>
      <dgm:spPr/>
    </dgm:pt>
    <dgm:pt modelId="{618F4564-1EDF-45C7-94DD-EB6D3439080B}" type="pres">
      <dgm:prSet presAssocID="{ED583E4E-8B53-4678-8A79-BF9172E78002}" presName="tx1" presStyleLbl="revTx" presStyleIdx="0" presStyleCnt="4"/>
      <dgm:spPr/>
    </dgm:pt>
    <dgm:pt modelId="{1A313753-5504-4ABB-9AD7-524428B25EF9}" type="pres">
      <dgm:prSet presAssocID="{ED583E4E-8B53-4678-8A79-BF9172E78002}" presName="vert1" presStyleCnt="0"/>
      <dgm:spPr/>
    </dgm:pt>
    <dgm:pt modelId="{D467CE68-21AD-4C5F-BCBA-36CBC5DF83FD}" type="pres">
      <dgm:prSet presAssocID="{DF21ACEE-FF9F-4056-BF05-1674A8B8C1A3}" presName="thickLine" presStyleLbl="alignNode1" presStyleIdx="1" presStyleCnt="4"/>
      <dgm:spPr/>
    </dgm:pt>
    <dgm:pt modelId="{AC220DF3-6D37-49A4-9034-EA0CC9D6096B}" type="pres">
      <dgm:prSet presAssocID="{DF21ACEE-FF9F-4056-BF05-1674A8B8C1A3}" presName="horz1" presStyleCnt="0"/>
      <dgm:spPr/>
    </dgm:pt>
    <dgm:pt modelId="{D6BE85F3-50ED-49AE-A870-8CAC45296542}" type="pres">
      <dgm:prSet presAssocID="{DF21ACEE-FF9F-4056-BF05-1674A8B8C1A3}" presName="tx1" presStyleLbl="revTx" presStyleIdx="1" presStyleCnt="4"/>
      <dgm:spPr/>
    </dgm:pt>
    <dgm:pt modelId="{8F4DBEE6-5571-4DE3-AC26-E14C45A15E0C}" type="pres">
      <dgm:prSet presAssocID="{DF21ACEE-FF9F-4056-BF05-1674A8B8C1A3}" presName="vert1" presStyleCnt="0"/>
      <dgm:spPr/>
    </dgm:pt>
    <dgm:pt modelId="{64D9370F-06AB-4B66-85D9-1AF2213E73B8}" type="pres">
      <dgm:prSet presAssocID="{F2965EEB-E0F5-47B6-9AFB-C21C0A39502F}" presName="thickLine" presStyleLbl="alignNode1" presStyleIdx="2" presStyleCnt="4"/>
      <dgm:spPr/>
    </dgm:pt>
    <dgm:pt modelId="{E40E48B4-9871-48F8-90E2-7802A2CC9A7B}" type="pres">
      <dgm:prSet presAssocID="{F2965EEB-E0F5-47B6-9AFB-C21C0A39502F}" presName="horz1" presStyleCnt="0"/>
      <dgm:spPr/>
    </dgm:pt>
    <dgm:pt modelId="{74645257-D64A-4A85-9463-8F03003884A4}" type="pres">
      <dgm:prSet presAssocID="{F2965EEB-E0F5-47B6-9AFB-C21C0A39502F}" presName="tx1" presStyleLbl="revTx" presStyleIdx="2" presStyleCnt="4" custLinFactNeighborX="-2453" custLinFactNeighborY="0"/>
      <dgm:spPr/>
    </dgm:pt>
    <dgm:pt modelId="{68C802A0-C770-4355-AB9A-55D704A2B6E5}" type="pres">
      <dgm:prSet presAssocID="{F2965EEB-E0F5-47B6-9AFB-C21C0A39502F}" presName="vert1" presStyleCnt="0"/>
      <dgm:spPr/>
    </dgm:pt>
    <dgm:pt modelId="{4372FCAC-CF00-4BD4-89F3-C1AC5A841DEB}" type="pres">
      <dgm:prSet presAssocID="{C2BFF842-8534-44DE-8840-4EEF20C99DB7}" presName="thickLine" presStyleLbl="alignNode1" presStyleIdx="3" presStyleCnt="4"/>
      <dgm:spPr/>
    </dgm:pt>
    <dgm:pt modelId="{4C2DBB2D-67DD-4D88-B33C-F0D341A9910C}" type="pres">
      <dgm:prSet presAssocID="{C2BFF842-8534-44DE-8840-4EEF20C99DB7}" presName="horz1" presStyleCnt="0"/>
      <dgm:spPr/>
    </dgm:pt>
    <dgm:pt modelId="{388F5734-78E8-4247-8B77-C34F5EB4FA69}" type="pres">
      <dgm:prSet presAssocID="{C2BFF842-8534-44DE-8840-4EEF20C99DB7}" presName="tx1" presStyleLbl="revTx" presStyleIdx="3" presStyleCnt="4"/>
      <dgm:spPr/>
    </dgm:pt>
    <dgm:pt modelId="{00139C2D-3C49-4A9D-AB0A-91A0D1AC68E6}" type="pres">
      <dgm:prSet presAssocID="{C2BFF842-8534-44DE-8840-4EEF20C99DB7}" presName="vert1" presStyleCnt="0"/>
      <dgm:spPr/>
    </dgm:pt>
  </dgm:ptLst>
  <dgm:cxnLst>
    <dgm:cxn modelId="{91441D11-2F7F-4757-BB79-8BEF3FF3F53E}" type="presOf" srcId="{DF21ACEE-FF9F-4056-BF05-1674A8B8C1A3}" destId="{D6BE85F3-50ED-49AE-A870-8CAC45296542}" srcOrd="0" destOrd="0" presId="urn:microsoft.com/office/officeart/2008/layout/LinedList"/>
    <dgm:cxn modelId="{D0981E37-EABF-4BE7-BFBB-6105750AFEC6}" type="presOf" srcId="{ED583E4E-8B53-4678-8A79-BF9172E78002}" destId="{618F4564-1EDF-45C7-94DD-EB6D3439080B}" srcOrd="0" destOrd="0" presId="urn:microsoft.com/office/officeart/2008/layout/LinedList"/>
    <dgm:cxn modelId="{F319B179-BBA4-4A99-BFCD-5E5D9732449C}" srcId="{3B4AEB45-FF32-4325-BF7E-0AE59A6CA643}" destId="{DF21ACEE-FF9F-4056-BF05-1674A8B8C1A3}" srcOrd="1" destOrd="0" parTransId="{EB68BAA1-FA86-49DF-90AE-8D5476CC9462}" sibTransId="{C236B745-1D3C-40FB-91D9-B117F7D3627A}"/>
    <dgm:cxn modelId="{317C3EA2-80A1-4D0C-B452-CCBFFD5834DD}" type="presOf" srcId="{F2965EEB-E0F5-47B6-9AFB-C21C0A39502F}" destId="{74645257-D64A-4A85-9463-8F03003884A4}" srcOrd="0" destOrd="0" presId="urn:microsoft.com/office/officeart/2008/layout/LinedList"/>
    <dgm:cxn modelId="{12B83CA3-5DEE-4487-B6B2-1459483F12DB}" type="presOf" srcId="{C2BFF842-8534-44DE-8840-4EEF20C99DB7}" destId="{388F5734-78E8-4247-8B77-C34F5EB4FA69}" srcOrd="0" destOrd="0" presId="urn:microsoft.com/office/officeart/2008/layout/LinedList"/>
    <dgm:cxn modelId="{98F3EDBE-EC8A-45DA-A0A1-AAA2520BDA4F}" srcId="{3B4AEB45-FF32-4325-BF7E-0AE59A6CA643}" destId="{C2BFF842-8534-44DE-8840-4EEF20C99DB7}" srcOrd="3" destOrd="0" parTransId="{A1D54E9A-5E9B-4615-B58D-1B7F3EA8DB54}" sibTransId="{B44C4BE0-833E-41F0-90CE-655D09A4A2D0}"/>
    <dgm:cxn modelId="{CFFA10CD-EDF6-4DE4-B7DB-4B252F75C539}" srcId="{3B4AEB45-FF32-4325-BF7E-0AE59A6CA643}" destId="{F2965EEB-E0F5-47B6-9AFB-C21C0A39502F}" srcOrd="2" destOrd="0" parTransId="{FD20DF19-3BB6-4187-AC5B-24CEB0BB9487}" sibTransId="{01202306-D883-49FB-B8A1-C9FDB5D8CF18}"/>
    <dgm:cxn modelId="{A1062EFE-387D-437A-AF47-6B8366283405}" type="presOf" srcId="{3B4AEB45-FF32-4325-BF7E-0AE59A6CA643}" destId="{58E81DA5-330C-4EEB-868E-F6592A28D2EF}" srcOrd="0" destOrd="0" presId="urn:microsoft.com/office/officeart/2008/layout/LinedList"/>
    <dgm:cxn modelId="{E97546FE-A8C5-4AA0-ABDD-54FCA9E8A1C1}" srcId="{3B4AEB45-FF32-4325-BF7E-0AE59A6CA643}" destId="{ED583E4E-8B53-4678-8A79-BF9172E78002}" srcOrd="0" destOrd="0" parTransId="{9E3C3C45-80E1-4A33-A297-CA4256696498}" sibTransId="{09D30FFE-E490-4DDF-8054-2B5E8088F154}"/>
    <dgm:cxn modelId="{476D6345-3943-4DC0-94B1-004083A8197B}" type="presParOf" srcId="{58E81DA5-330C-4EEB-868E-F6592A28D2EF}" destId="{3A7C0C6C-878D-4E3B-9CF9-2AA4071D77CC}" srcOrd="0" destOrd="0" presId="urn:microsoft.com/office/officeart/2008/layout/LinedList"/>
    <dgm:cxn modelId="{CE311CEC-3734-4887-8C47-EFEE8216D572}" type="presParOf" srcId="{58E81DA5-330C-4EEB-868E-F6592A28D2EF}" destId="{2BB66DD1-5610-4A9A-ABE5-88E1CE451EF1}" srcOrd="1" destOrd="0" presId="urn:microsoft.com/office/officeart/2008/layout/LinedList"/>
    <dgm:cxn modelId="{DD7048EE-E327-42BD-A8D8-0310D4C7A8C9}" type="presParOf" srcId="{2BB66DD1-5610-4A9A-ABE5-88E1CE451EF1}" destId="{618F4564-1EDF-45C7-94DD-EB6D3439080B}" srcOrd="0" destOrd="0" presId="urn:microsoft.com/office/officeart/2008/layout/LinedList"/>
    <dgm:cxn modelId="{2B46FA8F-37B8-41AC-AA59-537F18E2F44C}" type="presParOf" srcId="{2BB66DD1-5610-4A9A-ABE5-88E1CE451EF1}" destId="{1A313753-5504-4ABB-9AD7-524428B25EF9}" srcOrd="1" destOrd="0" presId="urn:microsoft.com/office/officeart/2008/layout/LinedList"/>
    <dgm:cxn modelId="{C6AE758F-2D9C-48B2-998E-800D0088B065}" type="presParOf" srcId="{58E81DA5-330C-4EEB-868E-F6592A28D2EF}" destId="{D467CE68-21AD-4C5F-BCBA-36CBC5DF83FD}" srcOrd="2" destOrd="0" presId="urn:microsoft.com/office/officeart/2008/layout/LinedList"/>
    <dgm:cxn modelId="{2D8A6863-88E1-4702-AF8F-85499145BFCA}" type="presParOf" srcId="{58E81DA5-330C-4EEB-868E-F6592A28D2EF}" destId="{AC220DF3-6D37-49A4-9034-EA0CC9D6096B}" srcOrd="3" destOrd="0" presId="urn:microsoft.com/office/officeart/2008/layout/LinedList"/>
    <dgm:cxn modelId="{E665E1C5-0D39-4369-8D7A-049D31865FF9}" type="presParOf" srcId="{AC220DF3-6D37-49A4-9034-EA0CC9D6096B}" destId="{D6BE85F3-50ED-49AE-A870-8CAC45296542}" srcOrd="0" destOrd="0" presId="urn:microsoft.com/office/officeart/2008/layout/LinedList"/>
    <dgm:cxn modelId="{26B0892A-5EEC-46A9-A021-4A4E2620A7BB}" type="presParOf" srcId="{AC220DF3-6D37-49A4-9034-EA0CC9D6096B}" destId="{8F4DBEE6-5571-4DE3-AC26-E14C45A15E0C}" srcOrd="1" destOrd="0" presId="urn:microsoft.com/office/officeart/2008/layout/LinedList"/>
    <dgm:cxn modelId="{904484BF-AF20-4179-BA68-14C5A80A3908}" type="presParOf" srcId="{58E81DA5-330C-4EEB-868E-F6592A28D2EF}" destId="{64D9370F-06AB-4B66-85D9-1AF2213E73B8}" srcOrd="4" destOrd="0" presId="urn:microsoft.com/office/officeart/2008/layout/LinedList"/>
    <dgm:cxn modelId="{DD01F454-4F23-48BC-9CA9-593C4C28CEB8}" type="presParOf" srcId="{58E81DA5-330C-4EEB-868E-F6592A28D2EF}" destId="{E40E48B4-9871-48F8-90E2-7802A2CC9A7B}" srcOrd="5" destOrd="0" presId="urn:microsoft.com/office/officeart/2008/layout/LinedList"/>
    <dgm:cxn modelId="{D7399980-711A-40E4-B716-AFE70D40B1C6}" type="presParOf" srcId="{E40E48B4-9871-48F8-90E2-7802A2CC9A7B}" destId="{74645257-D64A-4A85-9463-8F03003884A4}" srcOrd="0" destOrd="0" presId="urn:microsoft.com/office/officeart/2008/layout/LinedList"/>
    <dgm:cxn modelId="{72E238AA-5248-490B-834B-5500498D5B7F}" type="presParOf" srcId="{E40E48B4-9871-48F8-90E2-7802A2CC9A7B}" destId="{68C802A0-C770-4355-AB9A-55D704A2B6E5}" srcOrd="1" destOrd="0" presId="urn:microsoft.com/office/officeart/2008/layout/LinedList"/>
    <dgm:cxn modelId="{5CA25442-ADE3-41F5-972F-21CA18544594}" type="presParOf" srcId="{58E81DA5-330C-4EEB-868E-F6592A28D2EF}" destId="{4372FCAC-CF00-4BD4-89F3-C1AC5A841DEB}" srcOrd="6" destOrd="0" presId="urn:microsoft.com/office/officeart/2008/layout/LinedList"/>
    <dgm:cxn modelId="{860ADF98-6FDB-4594-B935-C1B871B4CA7A}" type="presParOf" srcId="{58E81DA5-330C-4EEB-868E-F6592A28D2EF}" destId="{4C2DBB2D-67DD-4D88-B33C-F0D341A9910C}" srcOrd="7" destOrd="0" presId="urn:microsoft.com/office/officeart/2008/layout/LinedList"/>
    <dgm:cxn modelId="{E6F1361D-631C-4921-BA1E-A1770411DC12}" type="presParOf" srcId="{4C2DBB2D-67DD-4D88-B33C-F0D341A9910C}" destId="{388F5734-78E8-4247-8B77-C34F5EB4FA69}" srcOrd="0" destOrd="0" presId="urn:microsoft.com/office/officeart/2008/layout/LinedList"/>
    <dgm:cxn modelId="{B69EFEB0-D24F-4D10-87BD-F0970CA55C61}" type="presParOf" srcId="{4C2DBB2D-67DD-4D88-B33C-F0D341A9910C}" destId="{00139C2D-3C49-4A9D-AB0A-91A0D1AC68E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B595B4-784A-4BA6-8A1A-A7C201F4341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032A0FA-E619-4285-84A2-2AEE44A8EFFE}">
      <dgm:prSet/>
      <dgm:spPr/>
      <dgm:t>
        <a:bodyPr/>
        <a:lstStyle/>
        <a:p>
          <a:r>
            <a:rPr lang="en-US"/>
            <a:t>Every two hours think FAST</a:t>
          </a:r>
        </a:p>
      </dgm:t>
    </dgm:pt>
    <dgm:pt modelId="{CB58EFDD-E481-405C-9F20-38C966673304}" type="parTrans" cxnId="{1349502B-D644-4F85-AE4A-CD9DEC9726FB}">
      <dgm:prSet/>
      <dgm:spPr/>
      <dgm:t>
        <a:bodyPr/>
        <a:lstStyle/>
        <a:p>
          <a:endParaRPr lang="en-US"/>
        </a:p>
      </dgm:t>
    </dgm:pt>
    <dgm:pt modelId="{BA6078E8-D022-44DD-9E30-0F654E179B00}" type="sibTrans" cxnId="{1349502B-D644-4F85-AE4A-CD9DEC9726FB}">
      <dgm:prSet/>
      <dgm:spPr/>
      <dgm:t>
        <a:bodyPr/>
        <a:lstStyle/>
        <a:p>
          <a:endParaRPr lang="en-US"/>
        </a:p>
      </dgm:t>
    </dgm:pt>
    <dgm:pt modelId="{4B254D49-0279-4E98-9D6D-90A4A720C48E}">
      <dgm:prSet/>
      <dgm:spPr/>
      <dgm:t>
        <a:bodyPr/>
        <a:lstStyle/>
        <a:p>
          <a:r>
            <a:rPr lang="en-US"/>
            <a:t>Wiggle breaks</a:t>
          </a:r>
        </a:p>
      </dgm:t>
    </dgm:pt>
    <dgm:pt modelId="{27890D57-83EC-4BFF-964D-11DF43542BD4}" type="parTrans" cxnId="{BAC25508-6430-4281-9FB2-EF9A7CCDA9FF}">
      <dgm:prSet/>
      <dgm:spPr/>
      <dgm:t>
        <a:bodyPr/>
        <a:lstStyle/>
        <a:p>
          <a:endParaRPr lang="en-US"/>
        </a:p>
      </dgm:t>
    </dgm:pt>
    <dgm:pt modelId="{6ACF7EC3-6DF9-4043-A34F-7BF662F556C8}" type="sibTrans" cxnId="{BAC25508-6430-4281-9FB2-EF9A7CCDA9FF}">
      <dgm:prSet/>
      <dgm:spPr/>
      <dgm:t>
        <a:bodyPr/>
        <a:lstStyle/>
        <a:p>
          <a:endParaRPr lang="en-US"/>
        </a:p>
      </dgm:t>
    </dgm:pt>
    <dgm:pt modelId="{8FC0D992-F779-4EBE-84DF-37B9CDFCFF81}">
      <dgm:prSet/>
      <dgm:spPr/>
      <dgm:t>
        <a:bodyPr/>
        <a:lstStyle/>
        <a:p>
          <a:r>
            <a:rPr lang="en-US"/>
            <a:t>Kosmic kids.com</a:t>
          </a:r>
        </a:p>
      </dgm:t>
    </dgm:pt>
    <dgm:pt modelId="{1FFAB3FF-C255-4A02-85D3-8E5726F68336}" type="parTrans" cxnId="{9CA070CC-9C4A-4300-91F9-55CE6AFD25AA}">
      <dgm:prSet/>
      <dgm:spPr/>
      <dgm:t>
        <a:bodyPr/>
        <a:lstStyle/>
        <a:p>
          <a:endParaRPr lang="en-US"/>
        </a:p>
      </dgm:t>
    </dgm:pt>
    <dgm:pt modelId="{ABE93B96-5349-40CE-9CE0-A4C2EDA3A38E}" type="sibTrans" cxnId="{9CA070CC-9C4A-4300-91F9-55CE6AFD25AA}">
      <dgm:prSet/>
      <dgm:spPr/>
      <dgm:t>
        <a:bodyPr/>
        <a:lstStyle/>
        <a:p>
          <a:endParaRPr lang="en-US"/>
        </a:p>
      </dgm:t>
    </dgm:pt>
    <dgm:pt modelId="{1F144598-C49E-4EDC-9A5F-26D3E6A309E0}">
      <dgm:prSet/>
      <dgm:spPr/>
      <dgm:t>
        <a:bodyPr/>
        <a:lstStyle/>
        <a:p>
          <a:r>
            <a:rPr lang="en-US"/>
            <a:t>Engine plates</a:t>
          </a:r>
        </a:p>
      </dgm:t>
    </dgm:pt>
    <dgm:pt modelId="{80865A3F-FC0D-4719-9B4E-8C29791CA69B}" type="parTrans" cxnId="{800DF415-EDA9-4AC2-9454-6C57E3BE456F}">
      <dgm:prSet/>
      <dgm:spPr/>
      <dgm:t>
        <a:bodyPr/>
        <a:lstStyle/>
        <a:p>
          <a:endParaRPr lang="en-US"/>
        </a:p>
      </dgm:t>
    </dgm:pt>
    <dgm:pt modelId="{8211C73C-77C0-491D-BCA6-85A0CA190C20}" type="sibTrans" cxnId="{800DF415-EDA9-4AC2-9454-6C57E3BE456F}">
      <dgm:prSet/>
      <dgm:spPr/>
      <dgm:t>
        <a:bodyPr/>
        <a:lstStyle/>
        <a:p>
          <a:endParaRPr lang="en-US"/>
        </a:p>
      </dgm:t>
    </dgm:pt>
    <dgm:pt modelId="{29EAFF8F-F9BA-4131-8CDE-6A1796441760}">
      <dgm:prSet/>
      <dgm:spPr/>
      <dgm:t>
        <a:bodyPr/>
        <a:lstStyle/>
        <a:p>
          <a:r>
            <a:rPr lang="en-US"/>
            <a:t>Get night light, sound machine, etc.</a:t>
          </a:r>
        </a:p>
      </dgm:t>
    </dgm:pt>
    <dgm:pt modelId="{AB9BFAA0-BD0A-4798-A919-609E78569BC1}" type="parTrans" cxnId="{E603655F-AAF9-4C0E-BF5E-3C6B2D45B379}">
      <dgm:prSet/>
      <dgm:spPr/>
      <dgm:t>
        <a:bodyPr/>
        <a:lstStyle/>
        <a:p>
          <a:endParaRPr lang="en-US"/>
        </a:p>
      </dgm:t>
    </dgm:pt>
    <dgm:pt modelId="{262C08F2-94D7-47A5-8CB0-5E31A0EF402C}" type="sibTrans" cxnId="{E603655F-AAF9-4C0E-BF5E-3C6B2D45B379}">
      <dgm:prSet/>
      <dgm:spPr/>
      <dgm:t>
        <a:bodyPr/>
        <a:lstStyle/>
        <a:p>
          <a:endParaRPr lang="en-US"/>
        </a:p>
      </dgm:t>
    </dgm:pt>
    <dgm:pt modelId="{507B2335-91E0-4CFF-86AD-DE80A4327678}">
      <dgm:prSet/>
      <dgm:spPr/>
      <dgm:t>
        <a:bodyPr/>
        <a:lstStyle/>
        <a:p>
          <a:r>
            <a:rPr lang="en-US"/>
            <a:t>Google dehydration chart. </a:t>
          </a:r>
        </a:p>
      </dgm:t>
    </dgm:pt>
    <dgm:pt modelId="{E20B9BDE-3179-4F99-BFF2-C9C9255B708B}" type="parTrans" cxnId="{9357F844-4D92-4418-BF1A-C6ACEBADD548}">
      <dgm:prSet/>
      <dgm:spPr/>
      <dgm:t>
        <a:bodyPr/>
        <a:lstStyle/>
        <a:p>
          <a:endParaRPr lang="en-US"/>
        </a:p>
      </dgm:t>
    </dgm:pt>
    <dgm:pt modelId="{9332DACF-03E1-4F75-A8EB-7111906ACF5A}" type="sibTrans" cxnId="{9357F844-4D92-4418-BF1A-C6ACEBADD548}">
      <dgm:prSet/>
      <dgm:spPr/>
      <dgm:t>
        <a:bodyPr/>
        <a:lstStyle/>
        <a:p>
          <a:endParaRPr lang="en-US"/>
        </a:p>
      </dgm:t>
    </dgm:pt>
    <dgm:pt modelId="{CCF5633C-8F34-4AAC-A138-9C17CC0D2724}">
      <dgm:prSet/>
      <dgm:spPr/>
      <dgm:t>
        <a:bodyPr/>
        <a:lstStyle/>
        <a:p>
          <a:r>
            <a:rPr lang="en-US"/>
            <a:t>Fidgets- Flexible seating</a:t>
          </a:r>
        </a:p>
      </dgm:t>
    </dgm:pt>
    <dgm:pt modelId="{433D79EE-D8EF-43E2-8772-F05DF83E7947}" type="parTrans" cxnId="{56A7DC09-4439-4496-A786-0D52FF6F5EE4}">
      <dgm:prSet/>
      <dgm:spPr/>
      <dgm:t>
        <a:bodyPr/>
        <a:lstStyle/>
        <a:p>
          <a:endParaRPr lang="en-US"/>
        </a:p>
      </dgm:t>
    </dgm:pt>
    <dgm:pt modelId="{40C45883-D668-4CDA-8AE4-38F0B0294AA0}" type="sibTrans" cxnId="{56A7DC09-4439-4496-A786-0D52FF6F5EE4}">
      <dgm:prSet/>
      <dgm:spPr/>
      <dgm:t>
        <a:bodyPr/>
        <a:lstStyle/>
        <a:p>
          <a:endParaRPr lang="en-US"/>
        </a:p>
      </dgm:t>
    </dgm:pt>
    <dgm:pt modelId="{3DB93DEF-81FA-41F9-AD1D-2A926A52326D}">
      <dgm:prSet/>
      <dgm:spPr/>
      <dgm:t>
        <a:bodyPr/>
        <a:lstStyle/>
        <a:p>
          <a:r>
            <a:rPr lang="en-US"/>
            <a:t>Weighted items</a:t>
          </a:r>
        </a:p>
      </dgm:t>
    </dgm:pt>
    <dgm:pt modelId="{9FA8D38F-EB64-4F8D-807A-05E3510F9698}" type="parTrans" cxnId="{799FFD58-5E26-44C8-9ED9-F6ED1F1AD00E}">
      <dgm:prSet/>
      <dgm:spPr/>
      <dgm:t>
        <a:bodyPr/>
        <a:lstStyle/>
        <a:p>
          <a:endParaRPr lang="en-US"/>
        </a:p>
      </dgm:t>
    </dgm:pt>
    <dgm:pt modelId="{5332EC08-28D7-4CA6-BD53-3795B488BADA}" type="sibTrans" cxnId="{799FFD58-5E26-44C8-9ED9-F6ED1F1AD00E}">
      <dgm:prSet/>
      <dgm:spPr/>
      <dgm:t>
        <a:bodyPr/>
        <a:lstStyle/>
        <a:p>
          <a:endParaRPr lang="en-US"/>
        </a:p>
      </dgm:t>
    </dgm:pt>
    <dgm:pt modelId="{7B07C063-FDA7-464D-9372-99E93AA0B309}">
      <dgm:prSet/>
      <dgm:spPr/>
      <dgm:t>
        <a:bodyPr/>
        <a:lstStyle/>
        <a:p>
          <a:r>
            <a:rPr lang="en-US"/>
            <a:t>Objects to chew</a:t>
          </a:r>
        </a:p>
      </dgm:t>
    </dgm:pt>
    <dgm:pt modelId="{13FB5D9F-A27D-40E4-9A37-C735B577AA85}" type="parTrans" cxnId="{D11C6CD5-5C2B-4F10-8F2F-92D64A95FF1F}">
      <dgm:prSet/>
      <dgm:spPr/>
      <dgm:t>
        <a:bodyPr/>
        <a:lstStyle/>
        <a:p>
          <a:endParaRPr lang="en-US"/>
        </a:p>
      </dgm:t>
    </dgm:pt>
    <dgm:pt modelId="{2F38C164-B54F-4D38-BD57-993D81DDFDBA}" type="sibTrans" cxnId="{D11C6CD5-5C2B-4F10-8F2F-92D64A95FF1F}">
      <dgm:prSet/>
      <dgm:spPr/>
      <dgm:t>
        <a:bodyPr/>
        <a:lstStyle/>
        <a:p>
          <a:endParaRPr lang="en-US"/>
        </a:p>
      </dgm:t>
    </dgm:pt>
    <dgm:pt modelId="{D3447C6B-6245-4FAE-AACA-1570343B332A}">
      <dgm:prSet/>
      <dgm:spPr/>
      <dgm:t>
        <a:bodyPr/>
        <a:lstStyle/>
        <a:p>
          <a:r>
            <a:rPr lang="en-US"/>
            <a:t>Be scent aware</a:t>
          </a:r>
        </a:p>
      </dgm:t>
    </dgm:pt>
    <dgm:pt modelId="{33F60BB5-9D3C-47EF-86AB-8D9F84497AED}" type="parTrans" cxnId="{B455D0EF-85D3-4BFF-AD92-8F649957D3DE}">
      <dgm:prSet/>
      <dgm:spPr/>
      <dgm:t>
        <a:bodyPr/>
        <a:lstStyle/>
        <a:p>
          <a:endParaRPr lang="en-US"/>
        </a:p>
      </dgm:t>
    </dgm:pt>
    <dgm:pt modelId="{3B81D8D4-BC3E-4256-9C75-88DB0CCDEB98}" type="sibTrans" cxnId="{B455D0EF-85D3-4BFF-AD92-8F649957D3DE}">
      <dgm:prSet/>
      <dgm:spPr/>
      <dgm:t>
        <a:bodyPr/>
        <a:lstStyle/>
        <a:p>
          <a:endParaRPr lang="en-US"/>
        </a:p>
      </dgm:t>
    </dgm:pt>
    <dgm:pt modelId="{81B82C98-E447-448D-B446-4B399512B779}">
      <dgm:prSet/>
      <dgm:spPr/>
      <dgm:t>
        <a:bodyPr/>
        <a:lstStyle/>
        <a:p>
          <a:r>
            <a:rPr lang="en-US"/>
            <a:t>Noise cancelling headphones</a:t>
          </a:r>
        </a:p>
      </dgm:t>
    </dgm:pt>
    <dgm:pt modelId="{AD4BB649-4C56-4DA7-AF58-31AB390E3088}" type="parTrans" cxnId="{F84BDE54-771C-4F62-A578-5BC042BF5D91}">
      <dgm:prSet/>
      <dgm:spPr/>
      <dgm:t>
        <a:bodyPr/>
        <a:lstStyle/>
        <a:p>
          <a:endParaRPr lang="en-US"/>
        </a:p>
      </dgm:t>
    </dgm:pt>
    <dgm:pt modelId="{130C427F-2A2B-48B4-A323-93BA8CD19B6C}" type="sibTrans" cxnId="{F84BDE54-771C-4F62-A578-5BC042BF5D91}">
      <dgm:prSet/>
      <dgm:spPr/>
      <dgm:t>
        <a:bodyPr/>
        <a:lstStyle/>
        <a:p>
          <a:endParaRPr lang="en-US"/>
        </a:p>
      </dgm:t>
    </dgm:pt>
    <dgm:pt modelId="{529A34EA-5B8B-4BF4-BABB-C0FAAE2D5566}" type="pres">
      <dgm:prSet presAssocID="{20B595B4-784A-4BA6-8A1A-A7C201F43418}" presName="vert0" presStyleCnt="0">
        <dgm:presLayoutVars>
          <dgm:dir/>
          <dgm:animOne val="branch"/>
          <dgm:animLvl val="lvl"/>
        </dgm:presLayoutVars>
      </dgm:prSet>
      <dgm:spPr/>
    </dgm:pt>
    <dgm:pt modelId="{DDA4ABCE-D713-452A-817F-7012A8C3F597}" type="pres">
      <dgm:prSet presAssocID="{4032A0FA-E619-4285-84A2-2AEE44A8EFFE}" presName="thickLine" presStyleLbl="alignNode1" presStyleIdx="0" presStyleCnt="11"/>
      <dgm:spPr/>
    </dgm:pt>
    <dgm:pt modelId="{A8EAA21C-186C-46CA-A33C-463FC9F824C3}" type="pres">
      <dgm:prSet presAssocID="{4032A0FA-E619-4285-84A2-2AEE44A8EFFE}" presName="horz1" presStyleCnt="0"/>
      <dgm:spPr/>
    </dgm:pt>
    <dgm:pt modelId="{DDA312DF-F7E8-4817-86EB-5F0078ED9D8C}" type="pres">
      <dgm:prSet presAssocID="{4032A0FA-E619-4285-84A2-2AEE44A8EFFE}" presName="tx1" presStyleLbl="revTx" presStyleIdx="0" presStyleCnt="11"/>
      <dgm:spPr/>
    </dgm:pt>
    <dgm:pt modelId="{B783A491-949C-489E-9FFE-50EEC91E3B37}" type="pres">
      <dgm:prSet presAssocID="{4032A0FA-E619-4285-84A2-2AEE44A8EFFE}" presName="vert1" presStyleCnt="0"/>
      <dgm:spPr/>
    </dgm:pt>
    <dgm:pt modelId="{18931F04-3ABB-452F-BB40-7C6FF34F88DA}" type="pres">
      <dgm:prSet presAssocID="{4B254D49-0279-4E98-9D6D-90A4A720C48E}" presName="thickLine" presStyleLbl="alignNode1" presStyleIdx="1" presStyleCnt="11"/>
      <dgm:spPr/>
    </dgm:pt>
    <dgm:pt modelId="{73691403-F8C9-4FAF-8934-EA9013EC43A0}" type="pres">
      <dgm:prSet presAssocID="{4B254D49-0279-4E98-9D6D-90A4A720C48E}" presName="horz1" presStyleCnt="0"/>
      <dgm:spPr/>
    </dgm:pt>
    <dgm:pt modelId="{3511C608-C11E-44F9-847E-A9EC75D67370}" type="pres">
      <dgm:prSet presAssocID="{4B254D49-0279-4E98-9D6D-90A4A720C48E}" presName="tx1" presStyleLbl="revTx" presStyleIdx="1" presStyleCnt="11"/>
      <dgm:spPr/>
    </dgm:pt>
    <dgm:pt modelId="{C0765296-00EE-4325-A429-B076844464F1}" type="pres">
      <dgm:prSet presAssocID="{4B254D49-0279-4E98-9D6D-90A4A720C48E}" presName="vert1" presStyleCnt="0"/>
      <dgm:spPr/>
    </dgm:pt>
    <dgm:pt modelId="{3598DC07-9D21-472F-BC2A-2F30F0C2B937}" type="pres">
      <dgm:prSet presAssocID="{8FC0D992-F779-4EBE-84DF-37B9CDFCFF81}" presName="thickLine" presStyleLbl="alignNode1" presStyleIdx="2" presStyleCnt="11"/>
      <dgm:spPr/>
    </dgm:pt>
    <dgm:pt modelId="{FAC876E3-3047-41A7-9395-E7D4E9B96133}" type="pres">
      <dgm:prSet presAssocID="{8FC0D992-F779-4EBE-84DF-37B9CDFCFF81}" presName="horz1" presStyleCnt="0"/>
      <dgm:spPr/>
    </dgm:pt>
    <dgm:pt modelId="{452263EB-D822-4217-B5C0-D028D0410A32}" type="pres">
      <dgm:prSet presAssocID="{8FC0D992-F779-4EBE-84DF-37B9CDFCFF81}" presName="tx1" presStyleLbl="revTx" presStyleIdx="2" presStyleCnt="11"/>
      <dgm:spPr/>
    </dgm:pt>
    <dgm:pt modelId="{8B5CFE82-5200-41FE-82FB-09952E67CD25}" type="pres">
      <dgm:prSet presAssocID="{8FC0D992-F779-4EBE-84DF-37B9CDFCFF81}" presName="vert1" presStyleCnt="0"/>
      <dgm:spPr/>
    </dgm:pt>
    <dgm:pt modelId="{DD09A8BE-AA87-4EDD-86B7-FBCDE8495AFD}" type="pres">
      <dgm:prSet presAssocID="{1F144598-C49E-4EDC-9A5F-26D3E6A309E0}" presName="thickLine" presStyleLbl="alignNode1" presStyleIdx="3" presStyleCnt="11"/>
      <dgm:spPr/>
    </dgm:pt>
    <dgm:pt modelId="{9926CD66-9177-4B3E-9E44-0D9DC31F78EF}" type="pres">
      <dgm:prSet presAssocID="{1F144598-C49E-4EDC-9A5F-26D3E6A309E0}" presName="horz1" presStyleCnt="0"/>
      <dgm:spPr/>
    </dgm:pt>
    <dgm:pt modelId="{D399BB61-E80C-40F2-990D-7CD8F1BE6EA2}" type="pres">
      <dgm:prSet presAssocID="{1F144598-C49E-4EDC-9A5F-26D3E6A309E0}" presName="tx1" presStyleLbl="revTx" presStyleIdx="3" presStyleCnt="11"/>
      <dgm:spPr/>
    </dgm:pt>
    <dgm:pt modelId="{8E757F1D-4E21-419D-961E-EFC9D46781EA}" type="pres">
      <dgm:prSet presAssocID="{1F144598-C49E-4EDC-9A5F-26D3E6A309E0}" presName="vert1" presStyleCnt="0"/>
      <dgm:spPr/>
    </dgm:pt>
    <dgm:pt modelId="{B8411C91-7A3E-42BD-A2F4-68BBD0FA04FD}" type="pres">
      <dgm:prSet presAssocID="{29EAFF8F-F9BA-4131-8CDE-6A1796441760}" presName="thickLine" presStyleLbl="alignNode1" presStyleIdx="4" presStyleCnt="11"/>
      <dgm:spPr/>
    </dgm:pt>
    <dgm:pt modelId="{893E28AC-1D36-4177-A3CB-48BCDF9AA582}" type="pres">
      <dgm:prSet presAssocID="{29EAFF8F-F9BA-4131-8CDE-6A1796441760}" presName="horz1" presStyleCnt="0"/>
      <dgm:spPr/>
    </dgm:pt>
    <dgm:pt modelId="{B10B44B8-EE64-4BF2-A169-726DF10DEEF5}" type="pres">
      <dgm:prSet presAssocID="{29EAFF8F-F9BA-4131-8CDE-6A1796441760}" presName="tx1" presStyleLbl="revTx" presStyleIdx="4" presStyleCnt="11"/>
      <dgm:spPr/>
    </dgm:pt>
    <dgm:pt modelId="{21CB4549-0DB9-4D0F-9FC5-38DCD9D15443}" type="pres">
      <dgm:prSet presAssocID="{29EAFF8F-F9BA-4131-8CDE-6A1796441760}" presName="vert1" presStyleCnt="0"/>
      <dgm:spPr/>
    </dgm:pt>
    <dgm:pt modelId="{2F2FDE0C-BD9C-4B38-B739-410224FC867B}" type="pres">
      <dgm:prSet presAssocID="{507B2335-91E0-4CFF-86AD-DE80A4327678}" presName="thickLine" presStyleLbl="alignNode1" presStyleIdx="5" presStyleCnt="11"/>
      <dgm:spPr/>
    </dgm:pt>
    <dgm:pt modelId="{FC2126F9-6C4F-4890-A7ED-893635C25661}" type="pres">
      <dgm:prSet presAssocID="{507B2335-91E0-4CFF-86AD-DE80A4327678}" presName="horz1" presStyleCnt="0"/>
      <dgm:spPr/>
    </dgm:pt>
    <dgm:pt modelId="{E43E5CDF-BB7C-4C53-9F6C-06BF27DF62D7}" type="pres">
      <dgm:prSet presAssocID="{507B2335-91E0-4CFF-86AD-DE80A4327678}" presName="tx1" presStyleLbl="revTx" presStyleIdx="5" presStyleCnt="11"/>
      <dgm:spPr/>
    </dgm:pt>
    <dgm:pt modelId="{DD7268D5-57E6-4317-A393-AAFA09DC3B79}" type="pres">
      <dgm:prSet presAssocID="{507B2335-91E0-4CFF-86AD-DE80A4327678}" presName="vert1" presStyleCnt="0"/>
      <dgm:spPr/>
    </dgm:pt>
    <dgm:pt modelId="{F466208D-FF35-4364-91D7-518923EF9600}" type="pres">
      <dgm:prSet presAssocID="{CCF5633C-8F34-4AAC-A138-9C17CC0D2724}" presName="thickLine" presStyleLbl="alignNode1" presStyleIdx="6" presStyleCnt="11"/>
      <dgm:spPr/>
    </dgm:pt>
    <dgm:pt modelId="{6649A8B7-BBA4-4DB1-8F72-97DCFE80CDCF}" type="pres">
      <dgm:prSet presAssocID="{CCF5633C-8F34-4AAC-A138-9C17CC0D2724}" presName="horz1" presStyleCnt="0"/>
      <dgm:spPr/>
    </dgm:pt>
    <dgm:pt modelId="{7B6D496E-8B34-4CE4-9F6F-CFDAF3D7ADD6}" type="pres">
      <dgm:prSet presAssocID="{CCF5633C-8F34-4AAC-A138-9C17CC0D2724}" presName="tx1" presStyleLbl="revTx" presStyleIdx="6" presStyleCnt="11"/>
      <dgm:spPr/>
    </dgm:pt>
    <dgm:pt modelId="{3FD3432F-C99D-4284-913D-CD934F00772A}" type="pres">
      <dgm:prSet presAssocID="{CCF5633C-8F34-4AAC-A138-9C17CC0D2724}" presName="vert1" presStyleCnt="0"/>
      <dgm:spPr/>
    </dgm:pt>
    <dgm:pt modelId="{436FA751-4E63-4EE1-BCE4-5EE61392469D}" type="pres">
      <dgm:prSet presAssocID="{3DB93DEF-81FA-41F9-AD1D-2A926A52326D}" presName="thickLine" presStyleLbl="alignNode1" presStyleIdx="7" presStyleCnt="11"/>
      <dgm:spPr/>
    </dgm:pt>
    <dgm:pt modelId="{400CC104-027F-43FE-8248-DC53AAEE5FEE}" type="pres">
      <dgm:prSet presAssocID="{3DB93DEF-81FA-41F9-AD1D-2A926A52326D}" presName="horz1" presStyleCnt="0"/>
      <dgm:spPr/>
    </dgm:pt>
    <dgm:pt modelId="{C4C05B79-0C62-4A34-85CF-194BCFD40A91}" type="pres">
      <dgm:prSet presAssocID="{3DB93DEF-81FA-41F9-AD1D-2A926A52326D}" presName="tx1" presStyleLbl="revTx" presStyleIdx="7" presStyleCnt="11"/>
      <dgm:spPr/>
    </dgm:pt>
    <dgm:pt modelId="{E3B62726-0B0F-4511-B889-62FD8DE9A193}" type="pres">
      <dgm:prSet presAssocID="{3DB93DEF-81FA-41F9-AD1D-2A926A52326D}" presName="vert1" presStyleCnt="0"/>
      <dgm:spPr/>
    </dgm:pt>
    <dgm:pt modelId="{3B3BC756-5797-4FB4-B4BE-154AA2829DD2}" type="pres">
      <dgm:prSet presAssocID="{7B07C063-FDA7-464D-9372-99E93AA0B309}" presName="thickLine" presStyleLbl="alignNode1" presStyleIdx="8" presStyleCnt="11"/>
      <dgm:spPr/>
    </dgm:pt>
    <dgm:pt modelId="{D76E38AD-2F5F-4ACC-ABFD-B0995BC59B4D}" type="pres">
      <dgm:prSet presAssocID="{7B07C063-FDA7-464D-9372-99E93AA0B309}" presName="horz1" presStyleCnt="0"/>
      <dgm:spPr/>
    </dgm:pt>
    <dgm:pt modelId="{A981F14E-ED9B-4F84-B621-E72AFEA1167C}" type="pres">
      <dgm:prSet presAssocID="{7B07C063-FDA7-464D-9372-99E93AA0B309}" presName="tx1" presStyleLbl="revTx" presStyleIdx="8" presStyleCnt="11"/>
      <dgm:spPr/>
    </dgm:pt>
    <dgm:pt modelId="{13D760B6-CF76-4818-8A21-DC5A4204A604}" type="pres">
      <dgm:prSet presAssocID="{7B07C063-FDA7-464D-9372-99E93AA0B309}" presName="vert1" presStyleCnt="0"/>
      <dgm:spPr/>
    </dgm:pt>
    <dgm:pt modelId="{4D42825E-488A-4EAD-BE29-D11839286E3C}" type="pres">
      <dgm:prSet presAssocID="{D3447C6B-6245-4FAE-AACA-1570343B332A}" presName="thickLine" presStyleLbl="alignNode1" presStyleIdx="9" presStyleCnt="11"/>
      <dgm:spPr/>
    </dgm:pt>
    <dgm:pt modelId="{56ABDED7-D7D3-4E49-8DC8-759CDDC2D056}" type="pres">
      <dgm:prSet presAssocID="{D3447C6B-6245-4FAE-AACA-1570343B332A}" presName="horz1" presStyleCnt="0"/>
      <dgm:spPr/>
    </dgm:pt>
    <dgm:pt modelId="{2E4AAFC1-00A9-4488-9AEF-FB4F3770D545}" type="pres">
      <dgm:prSet presAssocID="{D3447C6B-6245-4FAE-AACA-1570343B332A}" presName="tx1" presStyleLbl="revTx" presStyleIdx="9" presStyleCnt="11"/>
      <dgm:spPr/>
    </dgm:pt>
    <dgm:pt modelId="{261083CE-2065-46B8-B072-32ECB1FC22EC}" type="pres">
      <dgm:prSet presAssocID="{D3447C6B-6245-4FAE-AACA-1570343B332A}" presName="vert1" presStyleCnt="0"/>
      <dgm:spPr/>
    </dgm:pt>
    <dgm:pt modelId="{E3760ADF-4ED7-46BF-A157-00D84F05E06B}" type="pres">
      <dgm:prSet presAssocID="{81B82C98-E447-448D-B446-4B399512B779}" presName="thickLine" presStyleLbl="alignNode1" presStyleIdx="10" presStyleCnt="11"/>
      <dgm:spPr/>
    </dgm:pt>
    <dgm:pt modelId="{3809D722-B50E-4B50-A63D-E9E312AFB69E}" type="pres">
      <dgm:prSet presAssocID="{81B82C98-E447-448D-B446-4B399512B779}" presName="horz1" presStyleCnt="0"/>
      <dgm:spPr/>
    </dgm:pt>
    <dgm:pt modelId="{4A671805-453E-4F7B-952B-7532D414A6DF}" type="pres">
      <dgm:prSet presAssocID="{81B82C98-E447-448D-B446-4B399512B779}" presName="tx1" presStyleLbl="revTx" presStyleIdx="10" presStyleCnt="11"/>
      <dgm:spPr/>
    </dgm:pt>
    <dgm:pt modelId="{D0DE6FA1-C057-4994-98E0-384A0B64EF90}" type="pres">
      <dgm:prSet presAssocID="{81B82C98-E447-448D-B446-4B399512B779}" presName="vert1" presStyleCnt="0"/>
      <dgm:spPr/>
    </dgm:pt>
  </dgm:ptLst>
  <dgm:cxnLst>
    <dgm:cxn modelId="{BAC25508-6430-4281-9FB2-EF9A7CCDA9FF}" srcId="{20B595B4-784A-4BA6-8A1A-A7C201F43418}" destId="{4B254D49-0279-4E98-9D6D-90A4A720C48E}" srcOrd="1" destOrd="0" parTransId="{27890D57-83EC-4BFF-964D-11DF43542BD4}" sibTransId="{6ACF7EC3-6DF9-4043-A34F-7BF662F556C8}"/>
    <dgm:cxn modelId="{56A7DC09-4439-4496-A786-0D52FF6F5EE4}" srcId="{20B595B4-784A-4BA6-8A1A-A7C201F43418}" destId="{CCF5633C-8F34-4AAC-A138-9C17CC0D2724}" srcOrd="6" destOrd="0" parTransId="{433D79EE-D8EF-43E2-8772-F05DF83E7947}" sibTransId="{40C45883-D668-4CDA-8AE4-38F0B0294AA0}"/>
    <dgm:cxn modelId="{800DF415-EDA9-4AC2-9454-6C57E3BE456F}" srcId="{20B595B4-784A-4BA6-8A1A-A7C201F43418}" destId="{1F144598-C49E-4EDC-9A5F-26D3E6A309E0}" srcOrd="3" destOrd="0" parTransId="{80865A3F-FC0D-4719-9B4E-8C29791CA69B}" sibTransId="{8211C73C-77C0-491D-BCA6-85A0CA190C20}"/>
    <dgm:cxn modelId="{FCCC4F17-C5E7-498A-B7C9-0D0A4940CB27}" type="presOf" srcId="{29EAFF8F-F9BA-4131-8CDE-6A1796441760}" destId="{B10B44B8-EE64-4BF2-A169-726DF10DEEF5}" srcOrd="0" destOrd="0" presId="urn:microsoft.com/office/officeart/2008/layout/LinedList"/>
    <dgm:cxn modelId="{A98B8D24-995B-4137-B65F-56E35875BD9F}" type="presOf" srcId="{20B595B4-784A-4BA6-8A1A-A7C201F43418}" destId="{529A34EA-5B8B-4BF4-BABB-C0FAAE2D5566}" srcOrd="0" destOrd="0" presId="urn:microsoft.com/office/officeart/2008/layout/LinedList"/>
    <dgm:cxn modelId="{1349502B-D644-4F85-AE4A-CD9DEC9726FB}" srcId="{20B595B4-784A-4BA6-8A1A-A7C201F43418}" destId="{4032A0FA-E619-4285-84A2-2AEE44A8EFFE}" srcOrd="0" destOrd="0" parTransId="{CB58EFDD-E481-405C-9F20-38C966673304}" sibTransId="{BA6078E8-D022-44DD-9E30-0F654E179B00}"/>
    <dgm:cxn modelId="{E603655F-AAF9-4C0E-BF5E-3C6B2D45B379}" srcId="{20B595B4-784A-4BA6-8A1A-A7C201F43418}" destId="{29EAFF8F-F9BA-4131-8CDE-6A1796441760}" srcOrd="4" destOrd="0" parTransId="{AB9BFAA0-BD0A-4798-A919-609E78569BC1}" sibTransId="{262C08F2-94D7-47A5-8CB0-5E31A0EF402C}"/>
    <dgm:cxn modelId="{9357F844-4D92-4418-BF1A-C6ACEBADD548}" srcId="{20B595B4-784A-4BA6-8A1A-A7C201F43418}" destId="{507B2335-91E0-4CFF-86AD-DE80A4327678}" srcOrd="5" destOrd="0" parTransId="{E20B9BDE-3179-4F99-BFF2-C9C9255B708B}" sibTransId="{9332DACF-03E1-4F75-A8EB-7111906ACF5A}"/>
    <dgm:cxn modelId="{249A446C-FF78-4450-8B44-34D73B28D1CD}" type="presOf" srcId="{4032A0FA-E619-4285-84A2-2AEE44A8EFFE}" destId="{DDA312DF-F7E8-4817-86EB-5F0078ED9D8C}" srcOrd="0" destOrd="0" presId="urn:microsoft.com/office/officeart/2008/layout/LinedList"/>
    <dgm:cxn modelId="{0242CF54-ABF4-4EEF-91B3-3B3E2B0758B4}" type="presOf" srcId="{1F144598-C49E-4EDC-9A5F-26D3E6A309E0}" destId="{D399BB61-E80C-40F2-990D-7CD8F1BE6EA2}" srcOrd="0" destOrd="0" presId="urn:microsoft.com/office/officeart/2008/layout/LinedList"/>
    <dgm:cxn modelId="{F84BDE54-771C-4F62-A578-5BC042BF5D91}" srcId="{20B595B4-784A-4BA6-8A1A-A7C201F43418}" destId="{81B82C98-E447-448D-B446-4B399512B779}" srcOrd="10" destOrd="0" parTransId="{AD4BB649-4C56-4DA7-AF58-31AB390E3088}" sibTransId="{130C427F-2A2B-48B4-A323-93BA8CD19B6C}"/>
    <dgm:cxn modelId="{799FFD58-5E26-44C8-9ED9-F6ED1F1AD00E}" srcId="{20B595B4-784A-4BA6-8A1A-A7C201F43418}" destId="{3DB93DEF-81FA-41F9-AD1D-2A926A52326D}" srcOrd="7" destOrd="0" parTransId="{9FA8D38F-EB64-4F8D-807A-05E3510F9698}" sibTransId="{5332EC08-28D7-4CA6-BD53-3795B488BADA}"/>
    <dgm:cxn modelId="{E05FF988-E8FA-44FE-A477-9A25C6853158}" type="presOf" srcId="{CCF5633C-8F34-4AAC-A138-9C17CC0D2724}" destId="{7B6D496E-8B34-4CE4-9F6F-CFDAF3D7ADD6}" srcOrd="0" destOrd="0" presId="urn:microsoft.com/office/officeart/2008/layout/LinedList"/>
    <dgm:cxn modelId="{28396994-05D5-41F3-9045-9F74591AC734}" type="presOf" srcId="{81B82C98-E447-448D-B446-4B399512B779}" destId="{4A671805-453E-4F7B-952B-7532D414A6DF}" srcOrd="0" destOrd="0" presId="urn:microsoft.com/office/officeart/2008/layout/LinedList"/>
    <dgm:cxn modelId="{2F6769B0-A6E6-4C21-B970-9745499CAB3E}" type="presOf" srcId="{8FC0D992-F779-4EBE-84DF-37B9CDFCFF81}" destId="{452263EB-D822-4217-B5C0-D028D0410A32}" srcOrd="0" destOrd="0" presId="urn:microsoft.com/office/officeart/2008/layout/LinedList"/>
    <dgm:cxn modelId="{92E51EB8-D1CB-40D3-832D-9011CC4A2598}" type="presOf" srcId="{507B2335-91E0-4CFF-86AD-DE80A4327678}" destId="{E43E5CDF-BB7C-4C53-9F6C-06BF27DF62D7}" srcOrd="0" destOrd="0" presId="urn:microsoft.com/office/officeart/2008/layout/LinedList"/>
    <dgm:cxn modelId="{9CA070CC-9C4A-4300-91F9-55CE6AFD25AA}" srcId="{20B595B4-784A-4BA6-8A1A-A7C201F43418}" destId="{8FC0D992-F779-4EBE-84DF-37B9CDFCFF81}" srcOrd="2" destOrd="0" parTransId="{1FFAB3FF-C255-4A02-85D3-8E5726F68336}" sibTransId="{ABE93B96-5349-40CE-9CE0-A4C2EDA3A38E}"/>
    <dgm:cxn modelId="{D11C6CD5-5C2B-4F10-8F2F-92D64A95FF1F}" srcId="{20B595B4-784A-4BA6-8A1A-A7C201F43418}" destId="{7B07C063-FDA7-464D-9372-99E93AA0B309}" srcOrd="8" destOrd="0" parTransId="{13FB5D9F-A27D-40E4-9A37-C735B577AA85}" sibTransId="{2F38C164-B54F-4D38-BD57-993D81DDFDBA}"/>
    <dgm:cxn modelId="{A91ECFD5-9DEA-4283-A907-F77BC108E9E4}" type="presOf" srcId="{4B254D49-0279-4E98-9D6D-90A4A720C48E}" destId="{3511C608-C11E-44F9-847E-A9EC75D67370}" srcOrd="0" destOrd="0" presId="urn:microsoft.com/office/officeart/2008/layout/LinedList"/>
    <dgm:cxn modelId="{367B13DD-8D9D-4443-B00A-592FABFCC56D}" type="presOf" srcId="{D3447C6B-6245-4FAE-AACA-1570343B332A}" destId="{2E4AAFC1-00A9-4488-9AEF-FB4F3770D545}" srcOrd="0" destOrd="0" presId="urn:microsoft.com/office/officeart/2008/layout/LinedList"/>
    <dgm:cxn modelId="{B455D0EF-85D3-4BFF-AD92-8F649957D3DE}" srcId="{20B595B4-784A-4BA6-8A1A-A7C201F43418}" destId="{D3447C6B-6245-4FAE-AACA-1570343B332A}" srcOrd="9" destOrd="0" parTransId="{33F60BB5-9D3C-47EF-86AB-8D9F84497AED}" sibTransId="{3B81D8D4-BC3E-4256-9C75-88DB0CCDEB98}"/>
    <dgm:cxn modelId="{0C1177FD-2750-48E3-A297-8960CB6A70B2}" type="presOf" srcId="{7B07C063-FDA7-464D-9372-99E93AA0B309}" destId="{A981F14E-ED9B-4F84-B621-E72AFEA1167C}" srcOrd="0" destOrd="0" presId="urn:microsoft.com/office/officeart/2008/layout/LinedList"/>
    <dgm:cxn modelId="{655ACCFD-58C8-4BFE-9423-5F8F626AB680}" type="presOf" srcId="{3DB93DEF-81FA-41F9-AD1D-2A926A52326D}" destId="{C4C05B79-0C62-4A34-85CF-194BCFD40A91}" srcOrd="0" destOrd="0" presId="urn:microsoft.com/office/officeart/2008/layout/LinedList"/>
    <dgm:cxn modelId="{5E9B0121-912A-41CF-BED3-6CFBA66969FD}" type="presParOf" srcId="{529A34EA-5B8B-4BF4-BABB-C0FAAE2D5566}" destId="{DDA4ABCE-D713-452A-817F-7012A8C3F597}" srcOrd="0" destOrd="0" presId="urn:microsoft.com/office/officeart/2008/layout/LinedList"/>
    <dgm:cxn modelId="{004908ED-BF7E-43C3-B191-7F94684DBDD3}" type="presParOf" srcId="{529A34EA-5B8B-4BF4-BABB-C0FAAE2D5566}" destId="{A8EAA21C-186C-46CA-A33C-463FC9F824C3}" srcOrd="1" destOrd="0" presId="urn:microsoft.com/office/officeart/2008/layout/LinedList"/>
    <dgm:cxn modelId="{ACEF6642-FFFB-4993-9237-606C6694D831}" type="presParOf" srcId="{A8EAA21C-186C-46CA-A33C-463FC9F824C3}" destId="{DDA312DF-F7E8-4817-86EB-5F0078ED9D8C}" srcOrd="0" destOrd="0" presId="urn:microsoft.com/office/officeart/2008/layout/LinedList"/>
    <dgm:cxn modelId="{AC33D3B6-1CCC-4DC0-AFFC-E3493BE1D52A}" type="presParOf" srcId="{A8EAA21C-186C-46CA-A33C-463FC9F824C3}" destId="{B783A491-949C-489E-9FFE-50EEC91E3B37}" srcOrd="1" destOrd="0" presId="urn:microsoft.com/office/officeart/2008/layout/LinedList"/>
    <dgm:cxn modelId="{B2379936-2114-49F0-8CFF-2DA35E3880B9}" type="presParOf" srcId="{529A34EA-5B8B-4BF4-BABB-C0FAAE2D5566}" destId="{18931F04-3ABB-452F-BB40-7C6FF34F88DA}" srcOrd="2" destOrd="0" presId="urn:microsoft.com/office/officeart/2008/layout/LinedList"/>
    <dgm:cxn modelId="{BBAC0542-39BF-4E9D-8E38-A85F5C82C6CD}" type="presParOf" srcId="{529A34EA-5B8B-4BF4-BABB-C0FAAE2D5566}" destId="{73691403-F8C9-4FAF-8934-EA9013EC43A0}" srcOrd="3" destOrd="0" presId="urn:microsoft.com/office/officeart/2008/layout/LinedList"/>
    <dgm:cxn modelId="{74B65FEE-30D8-4D9E-BF71-DCC27F2C32F8}" type="presParOf" srcId="{73691403-F8C9-4FAF-8934-EA9013EC43A0}" destId="{3511C608-C11E-44F9-847E-A9EC75D67370}" srcOrd="0" destOrd="0" presId="urn:microsoft.com/office/officeart/2008/layout/LinedList"/>
    <dgm:cxn modelId="{791B22C5-7A66-4CB4-9CE4-9AD848272431}" type="presParOf" srcId="{73691403-F8C9-4FAF-8934-EA9013EC43A0}" destId="{C0765296-00EE-4325-A429-B076844464F1}" srcOrd="1" destOrd="0" presId="urn:microsoft.com/office/officeart/2008/layout/LinedList"/>
    <dgm:cxn modelId="{930060E4-F4CB-4E46-AD36-9DFA8C85DBCF}" type="presParOf" srcId="{529A34EA-5B8B-4BF4-BABB-C0FAAE2D5566}" destId="{3598DC07-9D21-472F-BC2A-2F30F0C2B937}" srcOrd="4" destOrd="0" presId="urn:microsoft.com/office/officeart/2008/layout/LinedList"/>
    <dgm:cxn modelId="{75D7D03D-F77B-4CE3-8644-514731884FA3}" type="presParOf" srcId="{529A34EA-5B8B-4BF4-BABB-C0FAAE2D5566}" destId="{FAC876E3-3047-41A7-9395-E7D4E9B96133}" srcOrd="5" destOrd="0" presId="urn:microsoft.com/office/officeart/2008/layout/LinedList"/>
    <dgm:cxn modelId="{D71DF331-8663-4336-BCA0-32134E87141E}" type="presParOf" srcId="{FAC876E3-3047-41A7-9395-E7D4E9B96133}" destId="{452263EB-D822-4217-B5C0-D028D0410A32}" srcOrd="0" destOrd="0" presId="urn:microsoft.com/office/officeart/2008/layout/LinedList"/>
    <dgm:cxn modelId="{3AEF138A-3F57-437E-A033-626207C1F5DE}" type="presParOf" srcId="{FAC876E3-3047-41A7-9395-E7D4E9B96133}" destId="{8B5CFE82-5200-41FE-82FB-09952E67CD25}" srcOrd="1" destOrd="0" presId="urn:microsoft.com/office/officeart/2008/layout/LinedList"/>
    <dgm:cxn modelId="{5C82021C-86CD-47BE-8F74-DC4DCB56D53D}" type="presParOf" srcId="{529A34EA-5B8B-4BF4-BABB-C0FAAE2D5566}" destId="{DD09A8BE-AA87-4EDD-86B7-FBCDE8495AFD}" srcOrd="6" destOrd="0" presId="urn:microsoft.com/office/officeart/2008/layout/LinedList"/>
    <dgm:cxn modelId="{C5A9F0C4-3BCA-4484-8ABF-E7AE98EA01DD}" type="presParOf" srcId="{529A34EA-5B8B-4BF4-BABB-C0FAAE2D5566}" destId="{9926CD66-9177-4B3E-9E44-0D9DC31F78EF}" srcOrd="7" destOrd="0" presId="urn:microsoft.com/office/officeart/2008/layout/LinedList"/>
    <dgm:cxn modelId="{D6A09707-D568-481F-B2CE-46F89538C085}" type="presParOf" srcId="{9926CD66-9177-4B3E-9E44-0D9DC31F78EF}" destId="{D399BB61-E80C-40F2-990D-7CD8F1BE6EA2}" srcOrd="0" destOrd="0" presId="urn:microsoft.com/office/officeart/2008/layout/LinedList"/>
    <dgm:cxn modelId="{9C85B66F-FF99-4EE5-B895-6A5545772D8E}" type="presParOf" srcId="{9926CD66-9177-4B3E-9E44-0D9DC31F78EF}" destId="{8E757F1D-4E21-419D-961E-EFC9D46781EA}" srcOrd="1" destOrd="0" presId="urn:microsoft.com/office/officeart/2008/layout/LinedList"/>
    <dgm:cxn modelId="{E45503A0-90FC-4489-9846-2F11F5DBFF9B}" type="presParOf" srcId="{529A34EA-5B8B-4BF4-BABB-C0FAAE2D5566}" destId="{B8411C91-7A3E-42BD-A2F4-68BBD0FA04FD}" srcOrd="8" destOrd="0" presId="urn:microsoft.com/office/officeart/2008/layout/LinedList"/>
    <dgm:cxn modelId="{C86EC9D3-2F91-48E7-892E-095FF5256F44}" type="presParOf" srcId="{529A34EA-5B8B-4BF4-BABB-C0FAAE2D5566}" destId="{893E28AC-1D36-4177-A3CB-48BCDF9AA582}" srcOrd="9" destOrd="0" presId="urn:microsoft.com/office/officeart/2008/layout/LinedList"/>
    <dgm:cxn modelId="{9953D021-A2BA-4BAC-A06E-2F08B7953CC6}" type="presParOf" srcId="{893E28AC-1D36-4177-A3CB-48BCDF9AA582}" destId="{B10B44B8-EE64-4BF2-A169-726DF10DEEF5}" srcOrd="0" destOrd="0" presId="urn:microsoft.com/office/officeart/2008/layout/LinedList"/>
    <dgm:cxn modelId="{6C120E6C-AC43-436E-8193-44CD745C2AAC}" type="presParOf" srcId="{893E28AC-1D36-4177-A3CB-48BCDF9AA582}" destId="{21CB4549-0DB9-4D0F-9FC5-38DCD9D15443}" srcOrd="1" destOrd="0" presId="urn:microsoft.com/office/officeart/2008/layout/LinedList"/>
    <dgm:cxn modelId="{2B0ECB3A-E2F7-4289-A31D-EEDA510C51D8}" type="presParOf" srcId="{529A34EA-5B8B-4BF4-BABB-C0FAAE2D5566}" destId="{2F2FDE0C-BD9C-4B38-B739-410224FC867B}" srcOrd="10" destOrd="0" presId="urn:microsoft.com/office/officeart/2008/layout/LinedList"/>
    <dgm:cxn modelId="{60DED15C-316D-42DC-9FBD-1E46E1DAFA4D}" type="presParOf" srcId="{529A34EA-5B8B-4BF4-BABB-C0FAAE2D5566}" destId="{FC2126F9-6C4F-4890-A7ED-893635C25661}" srcOrd="11" destOrd="0" presId="urn:microsoft.com/office/officeart/2008/layout/LinedList"/>
    <dgm:cxn modelId="{BAB1F0F9-BFF0-46F8-81F6-091D1B91F521}" type="presParOf" srcId="{FC2126F9-6C4F-4890-A7ED-893635C25661}" destId="{E43E5CDF-BB7C-4C53-9F6C-06BF27DF62D7}" srcOrd="0" destOrd="0" presId="urn:microsoft.com/office/officeart/2008/layout/LinedList"/>
    <dgm:cxn modelId="{1C2245DD-1235-4F13-89C9-2490BDEA686F}" type="presParOf" srcId="{FC2126F9-6C4F-4890-A7ED-893635C25661}" destId="{DD7268D5-57E6-4317-A393-AAFA09DC3B79}" srcOrd="1" destOrd="0" presId="urn:microsoft.com/office/officeart/2008/layout/LinedList"/>
    <dgm:cxn modelId="{B5AB31DB-8568-4D5B-A38D-02DAF7DB7659}" type="presParOf" srcId="{529A34EA-5B8B-4BF4-BABB-C0FAAE2D5566}" destId="{F466208D-FF35-4364-91D7-518923EF9600}" srcOrd="12" destOrd="0" presId="urn:microsoft.com/office/officeart/2008/layout/LinedList"/>
    <dgm:cxn modelId="{9B4B6E37-2950-4449-AE20-6AC274145153}" type="presParOf" srcId="{529A34EA-5B8B-4BF4-BABB-C0FAAE2D5566}" destId="{6649A8B7-BBA4-4DB1-8F72-97DCFE80CDCF}" srcOrd="13" destOrd="0" presId="urn:microsoft.com/office/officeart/2008/layout/LinedList"/>
    <dgm:cxn modelId="{BA289E68-0CC8-4746-89FC-B62A3B0147AA}" type="presParOf" srcId="{6649A8B7-BBA4-4DB1-8F72-97DCFE80CDCF}" destId="{7B6D496E-8B34-4CE4-9F6F-CFDAF3D7ADD6}" srcOrd="0" destOrd="0" presId="urn:microsoft.com/office/officeart/2008/layout/LinedList"/>
    <dgm:cxn modelId="{37E36C77-B028-433E-AA96-14487180C2B6}" type="presParOf" srcId="{6649A8B7-BBA4-4DB1-8F72-97DCFE80CDCF}" destId="{3FD3432F-C99D-4284-913D-CD934F00772A}" srcOrd="1" destOrd="0" presId="urn:microsoft.com/office/officeart/2008/layout/LinedList"/>
    <dgm:cxn modelId="{E173ABEB-3275-4FA5-892E-C2E8FAA59EBC}" type="presParOf" srcId="{529A34EA-5B8B-4BF4-BABB-C0FAAE2D5566}" destId="{436FA751-4E63-4EE1-BCE4-5EE61392469D}" srcOrd="14" destOrd="0" presId="urn:microsoft.com/office/officeart/2008/layout/LinedList"/>
    <dgm:cxn modelId="{6A236AE4-2DA7-43F7-BED7-E8F2193897B4}" type="presParOf" srcId="{529A34EA-5B8B-4BF4-BABB-C0FAAE2D5566}" destId="{400CC104-027F-43FE-8248-DC53AAEE5FEE}" srcOrd="15" destOrd="0" presId="urn:microsoft.com/office/officeart/2008/layout/LinedList"/>
    <dgm:cxn modelId="{C468F292-DB3B-4E6B-BB5E-618BC82003CC}" type="presParOf" srcId="{400CC104-027F-43FE-8248-DC53AAEE5FEE}" destId="{C4C05B79-0C62-4A34-85CF-194BCFD40A91}" srcOrd="0" destOrd="0" presId="urn:microsoft.com/office/officeart/2008/layout/LinedList"/>
    <dgm:cxn modelId="{9D6A2DDA-7030-4ADF-AB09-DDC298845997}" type="presParOf" srcId="{400CC104-027F-43FE-8248-DC53AAEE5FEE}" destId="{E3B62726-0B0F-4511-B889-62FD8DE9A193}" srcOrd="1" destOrd="0" presId="urn:microsoft.com/office/officeart/2008/layout/LinedList"/>
    <dgm:cxn modelId="{95F7DA14-013C-4EA9-8A07-9E90C07C138A}" type="presParOf" srcId="{529A34EA-5B8B-4BF4-BABB-C0FAAE2D5566}" destId="{3B3BC756-5797-4FB4-B4BE-154AA2829DD2}" srcOrd="16" destOrd="0" presId="urn:microsoft.com/office/officeart/2008/layout/LinedList"/>
    <dgm:cxn modelId="{70EEF503-6079-4987-B187-6271A90B6AE3}" type="presParOf" srcId="{529A34EA-5B8B-4BF4-BABB-C0FAAE2D5566}" destId="{D76E38AD-2F5F-4ACC-ABFD-B0995BC59B4D}" srcOrd="17" destOrd="0" presId="urn:microsoft.com/office/officeart/2008/layout/LinedList"/>
    <dgm:cxn modelId="{E189D65E-B33E-4B31-B85C-A696C0E4A674}" type="presParOf" srcId="{D76E38AD-2F5F-4ACC-ABFD-B0995BC59B4D}" destId="{A981F14E-ED9B-4F84-B621-E72AFEA1167C}" srcOrd="0" destOrd="0" presId="urn:microsoft.com/office/officeart/2008/layout/LinedList"/>
    <dgm:cxn modelId="{5251E898-8204-4BBE-984B-89370E9E6E92}" type="presParOf" srcId="{D76E38AD-2F5F-4ACC-ABFD-B0995BC59B4D}" destId="{13D760B6-CF76-4818-8A21-DC5A4204A604}" srcOrd="1" destOrd="0" presId="urn:microsoft.com/office/officeart/2008/layout/LinedList"/>
    <dgm:cxn modelId="{22E9A167-1D92-4D85-80A5-35AF15D8D811}" type="presParOf" srcId="{529A34EA-5B8B-4BF4-BABB-C0FAAE2D5566}" destId="{4D42825E-488A-4EAD-BE29-D11839286E3C}" srcOrd="18" destOrd="0" presId="urn:microsoft.com/office/officeart/2008/layout/LinedList"/>
    <dgm:cxn modelId="{CD8F483D-F6C1-4970-8E87-24CC70D37433}" type="presParOf" srcId="{529A34EA-5B8B-4BF4-BABB-C0FAAE2D5566}" destId="{56ABDED7-D7D3-4E49-8DC8-759CDDC2D056}" srcOrd="19" destOrd="0" presId="urn:microsoft.com/office/officeart/2008/layout/LinedList"/>
    <dgm:cxn modelId="{CF90A55D-F67A-46C7-9052-EB9F56CB0BBE}" type="presParOf" srcId="{56ABDED7-D7D3-4E49-8DC8-759CDDC2D056}" destId="{2E4AAFC1-00A9-4488-9AEF-FB4F3770D545}" srcOrd="0" destOrd="0" presId="urn:microsoft.com/office/officeart/2008/layout/LinedList"/>
    <dgm:cxn modelId="{DBEDFC56-55FB-4A02-A3F6-75CF9E012499}" type="presParOf" srcId="{56ABDED7-D7D3-4E49-8DC8-759CDDC2D056}" destId="{261083CE-2065-46B8-B072-32ECB1FC22EC}" srcOrd="1" destOrd="0" presId="urn:microsoft.com/office/officeart/2008/layout/LinedList"/>
    <dgm:cxn modelId="{BA44D933-79BC-4053-AC98-3557AD65401C}" type="presParOf" srcId="{529A34EA-5B8B-4BF4-BABB-C0FAAE2D5566}" destId="{E3760ADF-4ED7-46BF-A157-00D84F05E06B}" srcOrd="20" destOrd="0" presId="urn:microsoft.com/office/officeart/2008/layout/LinedList"/>
    <dgm:cxn modelId="{50C224CC-6E6F-439B-AA73-2DB12DB9A06A}" type="presParOf" srcId="{529A34EA-5B8B-4BF4-BABB-C0FAAE2D5566}" destId="{3809D722-B50E-4B50-A63D-E9E312AFB69E}" srcOrd="21" destOrd="0" presId="urn:microsoft.com/office/officeart/2008/layout/LinedList"/>
    <dgm:cxn modelId="{33051DE5-A8AA-4B42-BC04-04C323B93592}" type="presParOf" srcId="{3809D722-B50E-4B50-A63D-E9E312AFB69E}" destId="{4A671805-453E-4F7B-952B-7532D414A6DF}" srcOrd="0" destOrd="0" presId="urn:microsoft.com/office/officeart/2008/layout/LinedList"/>
    <dgm:cxn modelId="{EC0AC108-4CE7-435D-AC47-C0629F005125}" type="presParOf" srcId="{3809D722-B50E-4B50-A63D-E9E312AFB69E}" destId="{D0DE6FA1-C057-4994-98E0-384A0B64EF9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64851-C434-4759-9D1E-F77431F42750}">
      <dsp:nvSpPr>
        <dsp:cNvPr id="0" name=""/>
        <dsp:cNvSpPr/>
      </dsp:nvSpPr>
      <dsp:spPr>
        <a:xfrm>
          <a:off x="11194" y="385702"/>
          <a:ext cx="2460883" cy="738265"/>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155" tIns="91155" rIns="91155" bIns="91155" numCol="1" spcCol="1270" anchor="ctr" anchorCtr="0">
          <a:noAutofit/>
        </a:bodyPr>
        <a:lstStyle/>
        <a:p>
          <a:pPr marL="0" lvl="0" indent="0" algn="ctr" defTabSz="1244600">
            <a:lnSpc>
              <a:spcPct val="90000"/>
            </a:lnSpc>
            <a:spcBef>
              <a:spcPct val="0"/>
            </a:spcBef>
            <a:spcAft>
              <a:spcPct val="35000"/>
            </a:spcAft>
            <a:buNone/>
          </a:pPr>
          <a:r>
            <a:rPr lang="en-US" sz="2800" kern="1200"/>
            <a:t>Learn</a:t>
          </a:r>
        </a:p>
      </dsp:txBody>
      <dsp:txXfrm>
        <a:off x="232674" y="385702"/>
        <a:ext cx="2017924" cy="738265"/>
      </dsp:txXfrm>
    </dsp:sp>
    <dsp:sp modelId="{75808923-A813-43F7-B74C-9931C087A714}">
      <dsp:nvSpPr>
        <dsp:cNvPr id="0" name=""/>
        <dsp:cNvSpPr/>
      </dsp:nvSpPr>
      <dsp:spPr>
        <a:xfrm>
          <a:off x="11194" y="1123967"/>
          <a:ext cx="2239403" cy="251305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963" tIns="176963" rIns="176963" bIns="353925" numCol="1" spcCol="1270" anchor="t" anchorCtr="0">
          <a:noAutofit/>
        </a:bodyPr>
        <a:lstStyle/>
        <a:p>
          <a:pPr marL="0" lvl="0" indent="0" algn="l" defTabSz="889000">
            <a:lnSpc>
              <a:spcPct val="90000"/>
            </a:lnSpc>
            <a:spcBef>
              <a:spcPct val="0"/>
            </a:spcBef>
            <a:spcAft>
              <a:spcPct val="35000"/>
            </a:spcAft>
            <a:buNone/>
          </a:pPr>
          <a:r>
            <a:rPr lang="en-US" sz="2000" kern="1200"/>
            <a:t>Learn how trauma impacts children and their development and why traditional discipline may not work.</a:t>
          </a:r>
        </a:p>
      </dsp:txBody>
      <dsp:txXfrm>
        <a:off x="11194" y="1123967"/>
        <a:ext cx="2239403" cy="2513054"/>
      </dsp:txXfrm>
    </dsp:sp>
    <dsp:sp modelId="{50E8FF60-7714-4A1D-93D6-7807A779344A}">
      <dsp:nvSpPr>
        <dsp:cNvPr id="0" name=""/>
        <dsp:cNvSpPr/>
      </dsp:nvSpPr>
      <dsp:spPr>
        <a:xfrm>
          <a:off x="2423524" y="385702"/>
          <a:ext cx="2460883" cy="738265"/>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155" tIns="91155" rIns="91155" bIns="91155" numCol="1" spcCol="1270" anchor="ctr" anchorCtr="0">
          <a:noAutofit/>
        </a:bodyPr>
        <a:lstStyle/>
        <a:p>
          <a:pPr marL="0" lvl="0" indent="0" algn="ctr" defTabSz="1244600">
            <a:lnSpc>
              <a:spcPct val="90000"/>
            </a:lnSpc>
            <a:spcBef>
              <a:spcPct val="0"/>
            </a:spcBef>
            <a:spcAft>
              <a:spcPct val="35000"/>
            </a:spcAft>
            <a:buNone/>
          </a:pPr>
          <a:r>
            <a:rPr lang="en-US" sz="2800" kern="1200"/>
            <a:t>Understand</a:t>
          </a:r>
        </a:p>
      </dsp:txBody>
      <dsp:txXfrm>
        <a:off x="2645004" y="385702"/>
        <a:ext cx="2017924" cy="738265"/>
      </dsp:txXfrm>
    </dsp:sp>
    <dsp:sp modelId="{F00B4429-EC84-4F74-8CB2-A57A16E572AB}">
      <dsp:nvSpPr>
        <dsp:cNvPr id="0" name=""/>
        <dsp:cNvSpPr/>
      </dsp:nvSpPr>
      <dsp:spPr>
        <a:xfrm>
          <a:off x="2423524" y="1123967"/>
          <a:ext cx="2239403" cy="251305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963" tIns="176963" rIns="176963" bIns="353925" numCol="1" spcCol="1270" anchor="t" anchorCtr="0">
          <a:noAutofit/>
        </a:bodyPr>
        <a:lstStyle/>
        <a:p>
          <a:pPr marL="0" lvl="0" indent="0" algn="l" defTabSz="889000">
            <a:lnSpc>
              <a:spcPct val="90000"/>
            </a:lnSpc>
            <a:spcBef>
              <a:spcPct val="0"/>
            </a:spcBef>
            <a:spcAft>
              <a:spcPct val="35000"/>
            </a:spcAft>
            <a:buNone/>
          </a:pPr>
          <a:r>
            <a:rPr lang="en-US" sz="2000" kern="1200"/>
            <a:t>Understand how a parent’s response can either calm or escalate a situation.</a:t>
          </a:r>
        </a:p>
      </dsp:txBody>
      <dsp:txXfrm>
        <a:off x="2423524" y="1123967"/>
        <a:ext cx="2239403" cy="2513054"/>
      </dsp:txXfrm>
    </dsp:sp>
    <dsp:sp modelId="{546BA809-677B-4CC1-BF80-E1136EDB8359}">
      <dsp:nvSpPr>
        <dsp:cNvPr id="0" name=""/>
        <dsp:cNvSpPr/>
      </dsp:nvSpPr>
      <dsp:spPr>
        <a:xfrm>
          <a:off x="4835854" y="385702"/>
          <a:ext cx="2460883" cy="738265"/>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155" tIns="91155" rIns="91155" bIns="91155" numCol="1" spcCol="1270" anchor="ctr" anchorCtr="0">
          <a:noAutofit/>
        </a:bodyPr>
        <a:lstStyle/>
        <a:p>
          <a:pPr marL="0" lvl="0" indent="0" algn="ctr" defTabSz="1244600">
            <a:lnSpc>
              <a:spcPct val="90000"/>
            </a:lnSpc>
            <a:spcBef>
              <a:spcPct val="0"/>
            </a:spcBef>
            <a:spcAft>
              <a:spcPct val="35000"/>
            </a:spcAft>
            <a:buNone/>
          </a:pPr>
          <a:r>
            <a:rPr lang="en-US" sz="2800" kern="1200" dirty="0"/>
            <a:t>Acquire</a:t>
          </a:r>
        </a:p>
      </dsp:txBody>
      <dsp:txXfrm>
        <a:off x="5057334" y="385702"/>
        <a:ext cx="2017924" cy="738265"/>
      </dsp:txXfrm>
    </dsp:sp>
    <dsp:sp modelId="{03E628A8-8E9E-47A5-A1D6-67732B9744A8}">
      <dsp:nvSpPr>
        <dsp:cNvPr id="0" name=""/>
        <dsp:cNvSpPr/>
      </dsp:nvSpPr>
      <dsp:spPr>
        <a:xfrm>
          <a:off x="4835854" y="1123967"/>
          <a:ext cx="2239403" cy="251305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963" tIns="176963" rIns="176963" bIns="353925" numCol="1" spcCol="1270" anchor="t" anchorCtr="0">
          <a:noAutofit/>
        </a:bodyPr>
        <a:lstStyle/>
        <a:p>
          <a:pPr marL="0" lvl="0" indent="0" algn="l" defTabSz="889000">
            <a:lnSpc>
              <a:spcPct val="90000"/>
            </a:lnSpc>
            <a:spcBef>
              <a:spcPct val="0"/>
            </a:spcBef>
            <a:spcAft>
              <a:spcPct val="35000"/>
            </a:spcAft>
            <a:buNone/>
          </a:pPr>
          <a:r>
            <a:rPr lang="en-US" sz="2000" kern="1200" dirty="0"/>
            <a:t>Acquire a knowledge of how to apply the three principles of Trust-Based Parenting.</a:t>
          </a:r>
        </a:p>
      </dsp:txBody>
      <dsp:txXfrm>
        <a:off x="4835854" y="1123967"/>
        <a:ext cx="2239403" cy="2513054"/>
      </dsp:txXfrm>
    </dsp:sp>
    <dsp:sp modelId="{6DA99E43-CCDD-43A8-96FD-948549ADFE12}">
      <dsp:nvSpPr>
        <dsp:cNvPr id="0" name=""/>
        <dsp:cNvSpPr/>
      </dsp:nvSpPr>
      <dsp:spPr>
        <a:xfrm>
          <a:off x="7248183" y="385702"/>
          <a:ext cx="2460883" cy="738265"/>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155" tIns="91155" rIns="91155" bIns="91155" numCol="1" spcCol="1270" anchor="ctr" anchorCtr="0">
          <a:noAutofit/>
        </a:bodyPr>
        <a:lstStyle/>
        <a:p>
          <a:pPr marL="0" lvl="0" indent="0" algn="ctr" defTabSz="1244600">
            <a:lnSpc>
              <a:spcPct val="90000"/>
            </a:lnSpc>
            <a:spcBef>
              <a:spcPct val="0"/>
            </a:spcBef>
            <a:spcAft>
              <a:spcPct val="35000"/>
            </a:spcAft>
            <a:buNone/>
          </a:pPr>
          <a:r>
            <a:rPr lang="en-US" sz="2800" kern="1200"/>
            <a:t>Practice</a:t>
          </a:r>
        </a:p>
      </dsp:txBody>
      <dsp:txXfrm>
        <a:off x="7469663" y="385702"/>
        <a:ext cx="2017924" cy="738265"/>
      </dsp:txXfrm>
    </dsp:sp>
    <dsp:sp modelId="{B1CEB9E8-FEAC-467F-8DB9-C2A8649B4967}">
      <dsp:nvSpPr>
        <dsp:cNvPr id="0" name=""/>
        <dsp:cNvSpPr/>
      </dsp:nvSpPr>
      <dsp:spPr>
        <a:xfrm>
          <a:off x="7248183" y="1123967"/>
          <a:ext cx="2239403" cy="251305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963" tIns="176963" rIns="176963" bIns="353925" numCol="1" spcCol="1270" anchor="t" anchorCtr="0">
          <a:noAutofit/>
        </a:bodyPr>
        <a:lstStyle/>
        <a:p>
          <a:pPr marL="0" lvl="0" indent="0" algn="l" defTabSz="889000">
            <a:lnSpc>
              <a:spcPct val="90000"/>
            </a:lnSpc>
            <a:spcBef>
              <a:spcPct val="0"/>
            </a:spcBef>
            <a:spcAft>
              <a:spcPct val="35000"/>
            </a:spcAft>
            <a:buNone/>
          </a:pPr>
          <a:r>
            <a:rPr lang="en-US" sz="2000" kern="1200"/>
            <a:t>Practice concreate strategies to help manage difficult behaviors. </a:t>
          </a:r>
        </a:p>
      </dsp:txBody>
      <dsp:txXfrm>
        <a:off x="7248183" y="1123967"/>
        <a:ext cx="2239403" cy="25130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BDFA8-D4AF-47B4-B9C8-5B0EC7D41760}">
      <dsp:nvSpPr>
        <dsp:cNvPr id="0" name=""/>
        <dsp:cNvSpPr/>
      </dsp:nvSpPr>
      <dsp:spPr>
        <a:xfrm>
          <a:off x="0" y="403"/>
          <a:ext cx="55328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C08377-FB36-402F-8B70-7F3CA1FD5964}">
      <dsp:nvSpPr>
        <dsp:cNvPr id="0" name=""/>
        <dsp:cNvSpPr/>
      </dsp:nvSpPr>
      <dsp:spPr>
        <a:xfrm>
          <a:off x="0" y="403"/>
          <a:ext cx="5532839" cy="660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Warden to Coach</a:t>
          </a:r>
        </a:p>
      </dsp:txBody>
      <dsp:txXfrm>
        <a:off x="0" y="403"/>
        <a:ext cx="5532839" cy="660734"/>
      </dsp:txXfrm>
    </dsp:sp>
    <dsp:sp modelId="{6835E0BC-DB22-43F0-B349-731D82A6B57E}">
      <dsp:nvSpPr>
        <dsp:cNvPr id="0" name=""/>
        <dsp:cNvSpPr/>
      </dsp:nvSpPr>
      <dsp:spPr>
        <a:xfrm>
          <a:off x="0" y="661137"/>
          <a:ext cx="55328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4EB898-F7D5-48FA-B67D-BC6A770D567C}">
      <dsp:nvSpPr>
        <dsp:cNvPr id="0" name=""/>
        <dsp:cNvSpPr/>
      </dsp:nvSpPr>
      <dsp:spPr>
        <a:xfrm>
          <a:off x="0" y="661137"/>
          <a:ext cx="5532839" cy="660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Punishment to Correction</a:t>
          </a:r>
        </a:p>
      </dsp:txBody>
      <dsp:txXfrm>
        <a:off x="0" y="661137"/>
        <a:ext cx="5532839" cy="660734"/>
      </dsp:txXfrm>
    </dsp:sp>
    <dsp:sp modelId="{534B3DB9-710A-4504-8DE8-3817CAD5D4A5}">
      <dsp:nvSpPr>
        <dsp:cNvPr id="0" name=""/>
        <dsp:cNvSpPr/>
      </dsp:nvSpPr>
      <dsp:spPr>
        <a:xfrm>
          <a:off x="0" y="1321871"/>
          <a:ext cx="55328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A522FB-0423-4DD5-A7AF-EE00E537EC12}">
      <dsp:nvSpPr>
        <dsp:cNvPr id="0" name=""/>
        <dsp:cNvSpPr/>
      </dsp:nvSpPr>
      <dsp:spPr>
        <a:xfrm>
          <a:off x="0" y="1321871"/>
          <a:ext cx="5532839" cy="660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Time out to Time in</a:t>
          </a:r>
        </a:p>
      </dsp:txBody>
      <dsp:txXfrm>
        <a:off x="0" y="1321871"/>
        <a:ext cx="5532839" cy="660734"/>
      </dsp:txXfrm>
    </dsp:sp>
    <dsp:sp modelId="{A8473D67-378D-42B1-99E3-193337A3E285}">
      <dsp:nvSpPr>
        <dsp:cNvPr id="0" name=""/>
        <dsp:cNvSpPr/>
      </dsp:nvSpPr>
      <dsp:spPr>
        <a:xfrm>
          <a:off x="0" y="1982606"/>
          <a:ext cx="55328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2117F-050E-433F-9203-35D173680C0A}">
      <dsp:nvSpPr>
        <dsp:cNvPr id="0" name=""/>
        <dsp:cNvSpPr/>
      </dsp:nvSpPr>
      <dsp:spPr>
        <a:xfrm>
          <a:off x="0" y="1982606"/>
          <a:ext cx="5532839" cy="660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From fear to relationship</a:t>
          </a:r>
        </a:p>
      </dsp:txBody>
      <dsp:txXfrm>
        <a:off x="0" y="1982606"/>
        <a:ext cx="5532839" cy="660734"/>
      </dsp:txXfrm>
    </dsp:sp>
    <dsp:sp modelId="{D04DABC4-B7F8-4F76-8A97-99501B636872}">
      <dsp:nvSpPr>
        <dsp:cNvPr id="0" name=""/>
        <dsp:cNvSpPr/>
      </dsp:nvSpPr>
      <dsp:spPr>
        <a:xfrm>
          <a:off x="0" y="2643340"/>
          <a:ext cx="55328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CBB336-73BF-45C5-83AB-B5E706D421AD}">
      <dsp:nvSpPr>
        <dsp:cNvPr id="0" name=""/>
        <dsp:cNvSpPr/>
      </dsp:nvSpPr>
      <dsp:spPr>
        <a:xfrm>
          <a:off x="0" y="2643743"/>
          <a:ext cx="5532839" cy="660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From reactive to responsive. </a:t>
          </a:r>
        </a:p>
      </dsp:txBody>
      <dsp:txXfrm>
        <a:off x="0" y="2643743"/>
        <a:ext cx="5532839" cy="6607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A8040-7DA3-45A6-A8F3-DDA849B64093}">
      <dsp:nvSpPr>
        <dsp:cNvPr id="0" name=""/>
        <dsp:cNvSpPr/>
      </dsp:nvSpPr>
      <dsp:spPr>
        <a:xfrm>
          <a:off x="0" y="492652"/>
          <a:ext cx="3363548"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Examples</a:t>
          </a:r>
        </a:p>
      </dsp:txBody>
      <dsp:txXfrm>
        <a:off x="29271" y="521923"/>
        <a:ext cx="3305006" cy="541083"/>
      </dsp:txXfrm>
    </dsp:sp>
    <dsp:sp modelId="{FF346C51-D5E6-496A-A976-35BB66B1402A}">
      <dsp:nvSpPr>
        <dsp:cNvPr id="0" name=""/>
        <dsp:cNvSpPr/>
      </dsp:nvSpPr>
      <dsp:spPr>
        <a:xfrm>
          <a:off x="0" y="1147411"/>
          <a:ext cx="3363548"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See you later alligator….</a:t>
          </a:r>
        </a:p>
      </dsp:txBody>
      <dsp:txXfrm>
        <a:off x="29271" y="1176682"/>
        <a:ext cx="3305006" cy="541083"/>
      </dsp:txXfrm>
    </dsp:sp>
    <dsp:sp modelId="{C125B132-5F7D-4302-B313-5238323791F3}">
      <dsp:nvSpPr>
        <dsp:cNvPr id="0" name=""/>
        <dsp:cNvSpPr/>
      </dsp:nvSpPr>
      <dsp:spPr>
        <a:xfrm>
          <a:off x="0" y="1800393"/>
          <a:ext cx="3363548"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1…2… 3….</a:t>
          </a:r>
        </a:p>
      </dsp:txBody>
      <dsp:txXfrm>
        <a:off x="29271" y="1829664"/>
        <a:ext cx="3305006" cy="541083"/>
      </dsp:txXfrm>
    </dsp:sp>
    <dsp:sp modelId="{A3574AA5-6CE1-4E1A-B932-50E4A70AEEDC}">
      <dsp:nvSpPr>
        <dsp:cNvPr id="0" name=""/>
        <dsp:cNvSpPr/>
      </dsp:nvSpPr>
      <dsp:spPr>
        <a:xfrm>
          <a:off x="0" y="2472018"/>
          <a:ext cx="3363548"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Eyes on me!</a:t>
          </a:r>
        </a:p>
      </dsp:txBody>
      <dsp:txXfrm>
        <a:off x="29271" y="2501289"/>
        <a:ext cx="3305006" cy="541083"/>
      </dsp:txXfrm>
    </dsp:sp>
    <dsp:sp modelId="{B18BDD75-8407-4816-B8A0-A48F38E18A3D}">
      <dsp:nvSpPr>
        <dsp:cNvPr id="0" name=""/>
        <dsp:cNvSpPr/>
      </dsp:nvSpPr>
      <dsp:spPr>
        <a:xfrm>
          <a:off x="0" y="3143643"/>
          <a:ext cx="3363548"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 love you for always,</a:t>
          </a:r>
        </a:p>
      </dsp:txBody>
      <dsp:txXfrm>
        <a:off x="29271" y="3172914"/>
        <a:ext cx="3305006" cy="541083"/>
      </dsp:txXfrm>
    </dsp:sp>
    <dsp:sp modelId="{F65EDD8C-7FEB-498B-B7BA-DDD238009546}">
      <dsp:nvSpPr>
        <dsp:cNvPr id="0" name=""/>
        <dsp:cNvSpPr/>
      </dsp:nvSpPr>
      <dsp:spPr>
        <a:xfrm>
          <a:off x="0" y="3815268"/>
          <a:ext cx="3363548"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 like you forever</a:t>
          </a:r>
        </a:p>
      </dsp:txBody>
      <dsp:txXfrm>
        <a:off x="29271" y="3844539"/>
        <a:ext cx="3305006" cy="541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63444-A727-4566-B5D1-50132CD9434E}">
      <dsp:nvSpPr>
        <dsp:cNvPr id="0" name=""/>
        <dsp:cNvSpPr/>
      </dsp:nvSpPr>
      <dsp:spPr>
        <a:xfrm>
          <a:off x="0" y="0"/>
          <a:ext cx="521208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D7232B-CA50-40F9-B88B-C9FB3ED89F28}">
      <dsp:nvSpPr>
        <dsp:cNvPr id="0" name=""/>
        <dsp:cNvSpPr/>
      </dsp:nvSpPr>
      <dsp:spPr>
        <a:xfrm>
          <a:off x="0" y="0"/>
          <a:ext cx="5212080" cy="4744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i="1" kern="1200" dirty="0"/>
            <a:t>“It is an absolute human certainty that no one can know his own beauty or perceive a sense of his own worth until it has been reflected back to him in the mirror of another loving, caring human being.”</a:t>
          </a:r>
          <a:endParaRPr lang="en-US" sz="3200" kern="1200" dirty="0"/>
        </a:p>
      </dsp:txBody>
      <dsp:txXfrm>
        <a:off x="0" y="0"/>
        <a:ext cx="5212080" cy="4744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36692-FCD9-C847-AFB3-41C13EDB71BB}">
      <dsp:nvSpPr>
        <dsp:cNvPr id="0" name=""/>
        <dsp:cNvSpPr/>
      </dsp:nvSpPr>
      <dsp:spPr>
        <a:xfrm rot="10800000">
          <a:off x="1299988" y="2317"/>
          <a:ext cx="4357878" cy="809310"/>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688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CELEBRATE the need</a:t>
          </a:r>
        </a:p>
      </dsp:txBody>
      <dsp:txXfrm rot="10800000">
        <a:off x="1502315" y="2317"/>
        <a:ext cx="4155551" cy="809310"/>
      </dsp:txXfrm>
    </dsp:sp>
    <dsp:sp modelId="{149EB4BE-3621-F145-8C9D-4388A734DB62}">
      <dsp:nvSpPr>
        <dsp:cNvPr id="0" name=""/>
        <dsp:cNvSpPr/>
      </dsp:nvSpPr>
      <dsp:spPr>
        <a:xfrm>
          <a:off x="895333" y="2317"/>
          <a:ext cx="809310" cy="809310"/>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FDA2FA-BA93-C441-AACF-742D960522BD}">
      <dsp:nvSpPr>
        <dsp:cNvPr id="0" name=""/>
        <dsp:cNvSpPr/>
      </dsp:nvSpPr>
      <dsp:spPr>
        <a:xfrm rot="10800000">
          <a:off x="1299291" y="1032073"/>
          <a:ext cx="4357878" cy="809310"/>
        </a:xfrm>
        <a:prstGeom prst="homePlat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688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ATTEND to the need</a:t>
          </a:r>
        </a:p>
      </dsp:txBody>
      <dsp:txXfrm rot="10800000">
        <a:off x="1501618" y="1032073"/>
        <a:ext cx="4155551" cy="809310"/>
      </dsp:txXfrm>
    </dsp:sp>
    <dsp:sp modelId="{B4235EE3-B80F-304F-AC96-2493DBF204CF}">
      <dsp:nvSpPr>
        <dsp:cNvPr id="0" name=""/>
        <dsp:cNvSpPr/>
      </dsp:nvSpPr>
      <dsp:spPr>
        <a:xfrm>
          <a:off x="895333" y="1053213"/>
          <a:ext cx="809310" cy="809310"/>
        </a:xfrm>
        <a:prstGeom prst="ellipse">
          <a:avLst/>
        </a:prstGeom>
        <a:solidFill>
          <a:schemeClr val="accent4">
            <a:tint val="50000"/>
            <a:hueOff val="3596065"/>
            <a:satOff val="-16735"/>
            <a:lumOff val="-7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AD75AD-ADA8-1F40-B2DD-21E4B6EAB23C}">
      <dsp:nvSpPr>
        <dsp:cNvPr id="0" name=""/>
        <dsp:cNvSpPr/>
      </dsp:nvSpPr>
      <dsp:spPr>
        <a:xfrm rot="10800000">
          <a:off x="1299988" y="2104109"/>
          <a:ext cx="4357878" cy="809310"/>
        </a:xfrm>
        <a:prstGeom prst="homePlat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688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LOOK for FEAR</a:t>
          </a:r>
        </a:p>
      </dsp:txBody>
      <dsp:txXfrm rot="10800000">
        <a:off x="1502315" y="2104109"/>
        <a:ext cx="4155551" cy="809310"/>
      </dsp:txXfrm>
    </dsp:sp>
    <dsp:sp modelId="{0A0653AD-7DAA-C34E-B656-98C4A95F9D7D}">
      <dsp:nvSpPr>
        <dsp:cNvPr id="0" name=""/>
        <dsp:cNvSpPr/>
      </dsp:nvSpPr>
      <dsp:spPr>
        <a:xfrm>
          <a:off x="895333" y="2104109"/>
          <a:ext cx="809310" cy="809310"/>
        </a:xfrm>
        <a:prstGeom prst="ellipse">
          <a:avLst/>
        </a:prstGeom>
        <a:solidFill>
          <a:schemeClr val="accent4">
            <a:tint val="50000"/>
            <a:hueOff val="7192130"/>
            <a:satOff val="-33471"/>
            <a:lumOff val="-14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5B5CCC-9F4E-C645-8E7D-DF0AE0E4351D}">
      <dsp:nvSpPr>
        <dsp:cNvPr id="0" name=""/>
        <dsp:cNvSpPr/>
      </dsp:nvSpPr>
      <dsp:spPr>
        <a:xfrm rot="10800000">
          <a:off x="1299988" y="3155005"/>
          <a:ext cx="4357878" cy="809310"/>
        </a:xfrm>
        <a:prstGeom prst="homePlat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688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MENTOR regulation</a:t>
          </a:r>
        </a:p>
      </dsp:txBody>
      <dsp:txXfrm rot="10800000">
        <a:off x="1502315" y="3155005"/>
        <a:ext cx="4155551" cy="809310"/>
      </dsp:txXfrm>
    </dsp:sp>
    <dsp:sp modelId="{9229C8DF-EEAD-3644-8BA9-37D394DF3F0D}">
      <dsp:nvSpPr>
        <dsp:cNvPr id="0" name=""/>
        <dsp:cNvSpPr/>
      </dsp:nvSpPr>
      <dsp:spPr>
        <a:xfrm>
          <a:off x="895333" y="3155005"/>
          <a:ext cx="809310" cy="809310"/>
        </a:xfrm>
        <a:prstGeom prst="ellipse">
          <a:avLst/>
        </a:prstGeom>
        <a:solidFill>
          <a:schemeClr val="accent4">
            <a:tint val="50000"/>
            <a:hueOff val="10788194"/>
            <a:satOff val="-50206"/>
            <a:lumOff val="-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C0C6C-878D-4E3B-9CF9-2AA4071D77CC}">
      <dsp:nvSpPr>
        <dsp:cNvPr id="0" name=""/>
        <dsp:cNvSpPr/>
      </dsp:nvSpPr>
      <dsp:spPr>
        <a:xfrm>
          <a:off x="0" y="0"/>
          <a:ext cx="3890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8F4564-1EDF-45C7-94DD-EB6D3439080B}">
      <dsp:nvSpPr>
        <dsp:cNvPr id="0" name=""/>
        <dsp:cNvSpPr/>
      </dsp:nvSpPr>
      <dsp:spPr>
        <a:xfrm>
          <a:off x="0" y="0"/>
          <a:ext cx="3890350" cy="1386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ctr" defTabSz="1466850">
            <a:lnSpc>
              <a:spcPct val="90000"/>
            </a:lnSpc>
            <a:spcBef>
              <a:spcPct val="0"/>
            </a:spcBef>
            <a:spcAft>
              <a:spcPct val="35000"/>
            </a:spcAft>
            <a:buNone/>
          </a:pPr>
          <a:r>
            <a:rPr lang="en-US" sz="3300" kern="1200" dirty="0">
              <a:solidFill>
                <a:srgbClr val="7030A0"/>
              </a:solidFill>
            </a:rPr>
            <a:t>Regulation is learned in relationship</a:t>
          </a:r>
          <a:r>
            <a:rPr lang="en-US" sz="3300" kern="1200" dirty="0"/>
            <a:t>.</a:t>
          </a:r>
        </a:p>
      </dsp:txBody>
      <dsp:txXfrm>
        <a:off x="0" y="0"/>
        <a:ext cx="3890350" cy="1386511"/>
      </dsp:txXfrm>
    </dsp:sp>
    <dsp:sp modelId="{D467CE68-21AD-4C5F-BCBA-36CBC5DF83FD}">
      <dsp:nvSpPr>
        <dsp:cNvPr id="0" name=""/>
        <dsp:cNvSpPr/>
      </dsp:nvSpPr>
      <dsp:spPr>
        <a:xfrm>
          <a:off x="0" y="1386511"/>
          <a:ext cx="3890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E85F3-50ED-49AE-A870-8CAC45296542}">
      <dsp:nvSpPr>
        <dsp:cNvPr id="0" name=""/>
        <dsp:cNvSpPr/>
      </dsp:nvSpPr>
      <dsp:spPr>
        <a:xfrm>
          <a:off x="0" y="1386511"/>
          <a:ext cx="3890350" cy="1386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t>Infant: </a:t>
          </a:r>
        </a:p>
        <a:p>
          <a:pPr marL="0" lvl="0" indent="0" algn="ctr" defTabSz="1422400">
            <a:lnSpc>
              <a:spcPct val="90000"/>
            </a:lnSpc>
            <a:spcBef>
              <a:spcPct val="0"/>
            </a:spcBef>
            <a:spcAft>
              <a:spcPct val="35000"/>
            </a:spcAft>
            <a:buNone/>
          </a:pPr>
          <a:r>
            <a:rPr lang="en-US" sz="3200" kern="1200" dirty="0"/>
            <a:t>External regulation</a:t>
          </a:r>
        </a:p>
      </dsp:txBody>
      <dsp:txXfrm>
        <a:off x="0" y="1386511"/>
        <a:ext cx="3890350" cy="1386511"/>
      </dsp:txXfrm>
    </dsp:sp>
    <dsp:sp modelId="{64D9370F-06AB-4B66-85D9-1AF2213E73B8}">
      <dsp:nvSpPr>
        <dsp:cNvPr id="0" name=""/>
        <dsp:cNvSpPr/>
      </dsp:nvSpPr>
      <dsp:spPr>
        <a:xfrm>
          <a:off x="0" y="2773023"/>
          <a:ext cx="3890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645257-D64A-4A85-9463-8F03003884A4}">
      <dsp:nvSpPr>
        <dsp:cNvPr id="0" name=""/>
        <dsp:cNvSpPr/>
      </dsp:nvSpPr>
      <dsp:spPr>
        <a:xfrm>
          <a:off x="0" y="2773023"/>
          <a:ext cx="3890350" cy="1386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t>Toddler: </a:t>
          </a:r>
        </a:p>
        <a:p>
          <a:pPr marL="0" lvl="0" indent="0" algn="ctr" defTabSz="1422400">
            <a:lnSpc>
              <a:spcPct val="90000"/>
            </a:lnSpc>
            <a:spcBef>
              <a:spcPct val="0"/>
            </a:spcBef>
            <a:spcAft>
              <a:spcPct val="35000"/>
            </a:spcAft>
            <a:buNone/>
          </a:pPr>
          <a:r>
            <a:rPr lang="en-US" sz="3200" kern="1200" dirty="0"/>
            <a:t>Co-regulation</a:t>
          </a:r>
        </a:p>
      </dsp:txBody>
      <dsp:txXfrm>
        <a:off x="0" y="2773023"/>
        <a:ext cx="3890350" cy="1386511"/>
      </dsp:txXfrm>
    </dsp:sp>
    <dsp:sp modelId="{4372FCAC-CF00-4BD4-89F3-C1AC5A841DEB}">
      <dsp:nvSpPr>
        <dsp:cNvPr id="0" name=""/>
        <dsp:cNvSpPr/>
      </dsp:nvSpPr>
      <dsp:spPr>
        <a:xfrm>
          <a:off x="0" y="4159535"/>
          <a:ext cx="3890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F5734-78E8-4247-8B77-C34F5EB4FA69}">
      <dsp:nvSpPr>
        <dsp:cNvPr id="0" name=""/>
        <dsp:cNvSpPr/>
      </dsp:nvSpPr>
      <dsp:spPr>
        <a:xfrm>
          <a:off x="0" y="4159535"/>
          <a:ext cx="3890350" cy="1386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t>Childhood: Self-regulation</a:t>
          </a:r>
        </a:p>
      </dsp:txBody>
      <dsp:txXfrm>
        <a:off x="0" y="4159535"/>
        <a:ext cx="3890350" cy="13865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4ABCE-D713-452A-817F-7012A8C3F597}">
      <dsp:nvSpPr>
        <dsp:cNvPr id="0" name=""/>
        <dsp:cNvSpPr/>
      </dsp:nvSpPr>
      <dsp:spPr>
        <a:xfrm>
          <a:off x="0" y="2945"/>
          <a:ext cx="4593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A312DF-F7E8-4817-86EB-5F0078ED9D8C}">
      <dsp:nvSpPr>
        <dsp:cNvPr id="0" name=""/>
        <dsp:cNvSpPr/>
      </dsp:nvSpPr>
      <dsp:spPr>
        <a:xfrm>
          <a:off x="0" y="2945"/>
          <a:ext cx="4593063" cy="547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Every two hours think FAST</a:t>
          </a:r>
        </a:p>
      </dsp:txBody>
      <dsp:txXfrm>
        <a:off x="0" y="2945"/>
        <a:ext cx="4593063" cy="547866"/>
      </dsp:txXfrm>
    </dsp:sp>
    <dsp:sp modelId="{18931F04-3ABB-452F-BB40-7C6FF34F88DA}">
      <dsp:nvSpPr>
        <dsp:cNvPr id="0" name=""/>
        <dsp:cNvSpPr/>
      </dsp:nvSpPr>
      <dsp:spPr>
        <a:xfrm>
          <a:off x="0" y="550811"/>
          <a:ext cx="4593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11C608-C11E-44F9-847E-A9EC75D67370}">
      <dsp:nvSpPr>
        <dsp:cNvPr id="0" name=""/>
        <dsp:cNvSpPr/>
      </dsp:nvSpPr>
      <dsp:spPr>
        <a:xfrm>
          <a:off x="0" y="550811"/>
          <a:ext cx="4593063" cy="547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Wiggle breaks</a:t>
          </a:r>
        </a:p>
      </dsp:txBody>
      <dsp:txXfrm>
        <a:off x="0" y="550811"/>
        <a:ext cx="4593063" cy="547866"/>
      </dsp:txXfrm>
    </dsp:sp>
    <dsp:sp modelId="{3598DC07-9D21-472F-BC2A-2F30F0C2B937}">
      <dsp:nvSpPr>
        <dsp:cNvPr id="0" name=""/>
        <dsp:cNvSpPr/>
      </dsp:nvSpPr>
      <dsp:spPr>
        <a:xfrm>
          <a:off x="0" y="1098678"/>
          <a:ext cx="4593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2263EB-D822-4217-B5C0-D028D0410A32}">
      <dsp:nvSpPr>
        <dsp:cNvPr id="0" name=""/>
        <dsp:cNvSpPr/>
      </dsp:nvSpPr>
      <dsp:spPr>
        <a:xfrm>
          <a:off x="0" y="1098678"/>
          <a:ext cx="4593063" cy="547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Kosmic kids.com</a:t>
          </a:r>
        </a:p>
      </dsp:txBody>
      <dsp:txXfrm>
        <a:off x="0" y="1098678"/>
        <a:ext cx="4593063" cy="547866"/>
      </dsp:txXfrm>
    </dsp:sp>
    <dsp:sp modelId="{DD09A8BE-AA87-4EDD-86B7-FBCDE8495AFD}">
      <dsp:nvSpPr>
        <dsp:cNvPr id="0" name=""/>
        <dsp:cNvSpPr/>
      </dsp:nvSpPr>
      <dsp:spPr>
        <a:xfrm>
          <a:off x="0" y="1646544"/>
          <a:ext cx="4593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99BB61-E80C-40F2-990D-7CD8F1BE6EA2}">
      <dsp:nvSpPr>
        <dsp:cNvPr id="0" name=""/>
        <dsp:cNvSpPr/>
      </dsp:nvSpPr>
      <dsp:spPr>
        <a:xfrm>
          <a:off x="0" y="1646544"/>
          <a:ext cx="4593063" cy="547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Engine plates</a:t>
          </a:r>
        </a:p>
      </dsp:txBody>
      <dsp:txXfrm>
        <a:off x="0" y="1646544"/>
        <a:ext cx="4593063" cy="547866"/>
      </dsp:txXfrm>
    </dsp:sp>
    <dsp:sp modelId="{B8411C91-7A3E-42BD-A2F4-68BBD0FA04FD}">
      <dsp:nvSpPr>
        <dsp:cNvPr id="0" name=""/>
        <dsp:cNvSpPr/>
      </dsp:nvSpPr>
      <dsp:spPr>
        <a:xfrm>
          <a:off x="0" y="2194410"/>
          <a:ext cx="4593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0B44B8-EE64-4BF2-A169-726DF10DEEF5}">
      <dsp:nvSpPr>
        <dsp:cNvPr id="0" name=""/>
        <dsp:cNvSpPr/>
      </dsp:nvSpPr>
      <dsp:spPr>
        <a:xfrm>
          <a:off x="0" y="2194410"/>
          <a:ext cx="4593063" cy="547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Get night light, sound machine, etc.</a:t>
          </a:r>
        </a:p>
      </dsp:txBody>
      <dsp:txXfrm>
        <a:off x="0" y="2194410"/>
        <a:ext cx="4593063" cy="547866"/>
      </dsp:txXfrm>
    </dsp:sp>
    <dsp:sp modelId="{2F2FDE0C-BD9C-4B38-B739-410224FC867B}">
      <dsp:nvSpPr>
        <dsp:cNvPr id="0" name=""/>
        <dsp:cNvSpPr/>
      </dsp:nvSpPr>
      <dsp:spPr>
        <a:xfrm>
          <a:off x="0" y="2742277"/>
          <a:ext cx="4593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5CDF-BB7C-4C53-9F6C-06BF27DF62D7}">
      <dsp:nvSpPr>
        <dsp:cNvPr id="0" name=""/>
        <dsp:cNvSpPr/>
      </dsp:nvSpPr>
      <dsp:spPr>
        <a:xfrm>
          <a:off x="0" y="2742277"/>
          <a:ext cx="4593063" cy="547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Google dehydration chart. </a:t>
          </a:r>
        </a:p>
      </dsp:txBody>
      <dsp:txXfrm>
        <a:off x="0" y="2742277"/>
        <a:ext cx="4593063" cy="547866"/>
      </dsp:txXfrm>
    </dsp:sp>
    <dsp:sp modelId="{F466208D-FF35-4364-91D7-518923EF9600}">
      <dsp:nvSpPr>
        <dsp:cNvPr id="0" name=""/>
        <dsp:cNvSpPr/>
      </dsp:nvSpPr>
      <dsp:spPr>
        <a:xfrm>
          <a:off x="0" y="3290143"/>
          <a:ext cx="4593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6D496E-8B34-4CE4-9F6F-CFDAF3D7ADD6}">
      <dsp:nvSpPr>
        <dsp:cNvPr id="0" name=""/>
        <dsp:cNvSpPr/>
      </dsp:nvSpPr>
      <dsp:spPr>
        <a:xfrm>
          <a:off x="0" y="3290143"/>
          <a:ext cx="4593063" cy="547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Fidgets- Flexible seating</a:t>
          </a:r>
        </a:p>
      </dsp:txBody>
      <dsp:txXfrm>
        <a:off x="0" y="3290143"/>
        <a:ext cx="4593063" cy="547866"/>
      </dsp:txXfrm>
    </dsp:sp>
    <dsp:sp modelId="{436FA751-4E63-4EE1-BCE4-5EE61392469D}">
      <dsp:nvSpPr>
        <dsp:cNvPr id="0" name=""/>
        <dsp:cNvSpPr/>
      </dsp:nvSpPr>
      <dsp:spPr>
        <a:xfrm>
          <a:off x="0" y="3838010"/>
          <a:ext cx="4593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C05B79-0C62-4A34-85CF-194BCFD40A91}">
      <dsp:nvSpPr>
        <dsp:cNvPr id="0" name=""/>
        <dsp:cNvSpPr/>
      </dsp:nvSpPr>
      <dsp:spPr>
        <a:xfrm>
          <a:off x="0" y="3838010"/>
          <a:ext cx="4593063" cy="547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Weighted items</a:t>
          </a:r>
        </a:p>
      </dsp:txBody>
      <dsp:txXfrm>
        <a:off x="0" y="3838010"/>
        <a:ext cx="4593063" cy="547866"/>
      </dsp:txXfrm>
    </dsp:sp>
    <dsp:sp modelId="{3B3BC756-5797-4FB4-B4BE-154AA2829DD2}">
      <dsp:nvSpPr>
        <dsp:cNvPr id="0" name=""/>
        <dsp:cNvSpPr/>
      </dsp:nvSpPr>
      <dsp:spPr>
        <a:xfrm>
          <a:off x="0" y="4385876"/>
          <a:ext cx="4593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81F14E-ED9B-4F84-B621-E72AFEA1167C}">
      <dsp:nvSpPr>
        <dsp:cNvPr id="0" name=""/>
        <dsp:cNvSpPr/>
      </dsp:nvSpPr>
      <dsp:spPr>
        <a:xfrm>
          <a:off x="0" y="4385876"/>
          <a:ext cx="4593063" cy="547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Objects to chew</a:t>
          </a:r>
        </a:p>
      </dsp:txBody>
      <dsp:txXfrm>
        <a:off x="0" y="4385876"/>
        <a:ext cx="4593063" cy="547866"/>
      </dsp:txXfrm>
    </dsp:sp>
    <dsp:sp modelId="{4D42825E-488A-4EAD-BE29-D11839286E3C}">
      <dsp:nvSpPr>
        <dsp:cNvPr id="0" name=""/>
        <dsp:cNvSpPr/>
      </dsp:nvSpPr>
      <dsp:spPr>
        <a:xfrm>
          <a:off x="0" y="4933742"/>
          <a:ext cx="4593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4AAFC1-00A9-4488-9AEF-FB4F3770D545}">
      <dsp:nvSpPr>
        <dsp:cNvPr id="0" name=""/>
        <dsp:cNvSpPr/>
      </dsp:nvSpPr>
      <dsp:spPr>
        <a:xfrm>
          <a:off x="0" y="4933742"/>
          <a:ext cx="4593063" cy="547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Be scent aware</a:t>
          </a:r>
        </a:p>
      </dsp:txBody>
      <dsp:txXfrm>
        <a:off x="0" y="4933742"/>
        <a:ext cx="4593063" cy="547866"/>
      </dsp:txXfrm>
    </dsp:sp>
    <dsp:sp modelId="{E3760ADF-4ED7-46BF-A157-00D84F05E06B}">
      <dsp:nvSpPr>
        <dsp:cNvPr id="0" name=""/>
        <dsp:cNvSpPr/>
      </dsp:nvSpPr>
      <dsp:spPr>
        <a:xfrm>
          <a:off x="0" y="5481609"/>
          <a:ext cx="4593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71805-453E-4F7B-952B-7532D414A6DF}">
      <dsp:nvSpPr>
        <dsp:cNvPr id="0" name=""/>
        <dsp:cNvSpPr/>
      </dsp:nvSpPr>
      <dsp:spPr>
        <a:xfrm>
          <a:off x="0" y="5481609"/>
          <a:ext cx="4593063" cy="547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Noise cancelling headphones</a:t>
          </a:r>
        </a:p>
      </dsp:txBody>
      <dsp:txXfrm>
        <a:off x="0" y="5481609"/>
        <a:ext cx="4593063" cy="547866"/>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A638C-17CE-43F7-AF72-CCD33FAF7A86}"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1A46F-4547-4AA2-81E1-F577B37BCBED}" type="slidenum">
              <a:rPr lang="en-US" smtClean="0"/>
              <a:t>‹#›</a:t>
            </a:fld>
            <a:endParaRPr lang="en-US"/>
          </a:p>
        </p:txBody>
      </p:sp>
    </p:spTree>
    <p:extLst>
      <p:ext uri="{BB962C8B-B14F-4D97-AF65-F5344CB8AC3E}">
        <p14:creationId xmlns:p14="http://schemas.microsoft.com/office/powerpoint/2010/main" val="20912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345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Going to feel strange to you.  It is going to feel strange for your child.  Don’t quit!</a:t>
            </a:r>
          </a:p>
          <a:p>
            <a:endParaRPr lang="en-US" dirty="0"/>
          </a:p>
          <a:p>
            <a:pPr>
              <a:defRPr/>
            </a:pPr>
            <a:r>
              <a:rPr lang="en-US" altLang="en-US" dirty="0">
                <a:latin typeface="Arial" panose="020B0604020202020204" pitchFamily="34" charset="0"/>
              </a:rPr>
              <a:t>You are here to make a difference but sometimes we have to try something new in order to make that difference.</a:t>
            </a:r>
          </a:p>
          <a:p>
            <a:pPr>
              <a:defRPr/>
            </a:pPr>
            <a:r>
              <a:rPr lang="en-US" altLang="en-US" dirty="0">
                <a:latin typeface="Arial" panose="020B0604020202020204" pitchFamily="34" charset="0"/>
              </a:rPr>
              <a:t> </a:t>
            </a:r>
          </a:p>
          <a:p>
            <a:pPr>
              <a:defRPr/>
            </a:pPr>
            <a:r>
              <a:rPr lang="en-US" altLang="en-US" dirty="0">
                <a:latin typeface="Arial" panose="020B0604020202020204" pitchFamily="34" charset="0"/>
              </a:rPr>
              <a:t>ACTIVITY:  Ask participants to stand and fold their arms.  </a:t>
            </a:r>
          </a:p>
          <a:p>
            <a:pPr marL="235481" indent="-235481">
              <a:buFont typeface="+mj-lt"/>
              <a:buAutoNum type="arabicPeriod"/>
              <a:defRPr/>
            </a:pPr>
            <a:r>
              <a:rPr lang="en-US" altLang="en-US" dirty="0">
                <a:latin typeface="Arial" panose="020B0604020202020204" pitchFamily="34" charset="0"/>
              </a:rPr>
              <a:t>I want you to note which arm is on top.  This is what comes most naturally and feels the most natural.  </a:t>
            </a:r>
          </a:p>
          <a:p>
            <a:pPr marL="235481" indent="-235481">
              <a:buFont typeface="+mj-lt"/>
              <a:buAutoNum type="arabicPeriod"/>
              <a:defRPr/>
            </a:pPr>
            <a:r>
              <a:rPr lang="en-US" altLang="en-US" dirty="0">
                <a:latin typeface="Arial" panose="020B0604020202020204" pitchFamily="34" charset="0"/>
              </a:rPr>
              <a:t>Now, put the other arm on top. How does that feel?  </a:t>
            </a:r>
          </a:p>
          <a:p>
            <a:pPr marL="235481" indent="-235481">
              <a:buFont typeface="+mj-lt"/>
              <a:buAutoNum type="arabicPeriod"/>
              <a:defRPr/>
            </a:pPr>
            <a:r>
              <a:rPr lang="en-US" altLang="en-US" dirty="0">
                <a:latin typeface="Arial" panose="020B0604020202020204" pitchFamily="34" charset="0"/>
              </a:rPr>
              <a:t>Now, put your arms down to your sides and then place them back in this new position. </a:t>
            </a:r>
          </a:p>
          <a:p>
            <a:pPr marL="235481" indent="-235481">
              <a:buFont typeface="+mj-lt"/>
              <a:buAutoNum type="arabicPeriod"/>
              <a:defRPr/>
            </a:pPr>
            <a:r>
              <a:rPr lang="en-US" altLang="en-US" dirty="0">
                <a:latin typeface="Arial" panose="020B0604020202020204" pitchFamily="34" charset="0"/>
              </a:rPr>
              <a:t>Notice that you probably have to think before doing it and may not get it right at first. </a:t>
            </a:r>
          </a:p>
          <a:p>
            <a:pPr marL="235481" indent="-235481">
              <a:buFont typeface="+mj-lt"/>
              <a:buAutoNum type="arabicPeriod"/>
              <a:defRPr/>
            </a:pPr>
            <a:r>
              <a:rPr lang="en-US" altLang="en-US" dirty="0">
                <a:latin typeface="Arial" panose="020B0604020202020204" pitchFamily="34" charset="0"/>
              </a:rPr>
              <a:t>You have body memory for what comes most easily.  And this is like our children and their survival behaviors. This is what comes natural to them.  That is what happens when we try something new.  We have to think about it, it doesn’t feel comfortable, and we want to go back to the old way.  </a:t>
            </a:r>
          </a:p>
          <a:p>
            <a:pPr>
              <a:defRPr/>
            </a:pPr>
            <a:endParaRPr lang="en-US" altLang="en-US" dirty="0">
              <a:latin typeface="Arial" panose="020B0604020202020204" pitchFamily="34" charset="0"/>
            </a:endParaRPr>
          </a:p>
          <a:p>
            <a:pPr>
              <a:defRPr/>
            </a:pPr>
            <a:r>
              <a:rPr lang="en-US" dirty="0"/>
              <a:t>Trauma Based Relational Intervention or TBRI may be different than what you are used to or even what you’ve used before.  We are shifting the paradigm, shifting what we do based on what we know about how trauma impacts the brain and the body, and the belief system in children.  We are shifting from </a:t>
            </a:r>
          </a:p>
          <a:p>
            <a:pPr marL="176611" indent="-176611">
              <a:buFont typeface="Arial" panose="020B0604020202020204" pitchFamily="34" charset="0"/>
              <a:buChar char="•"/>
              <a:defRPr/>
            </a:pPr>
            <a:r>
              <a:rPr lang="en-US" dirty="0"/>
              <a:t>Traditional parenting practices to trauma informed practices that consider how a child has been impacted by trauma in his life</a:t>
            </a:r>
          </a:p>
          <a:p>
            <a:pPr marL="176611" indent="-176611">
              <a:buFont typeface="Arial" panose="020B0604020202020204" pitchFamily="34" charset="0"/>
              <a:buChar char="•"/>
              <a:defRPr/>
            </a:pPr>
            <a:r>
              <a:rPr lang="en-US" dirty="0"/>
              <a:t>We are moving from punishing of undesirable behavior as the main form of discipline to correcting behavior in the spirit of helping children learn the right behavior. </a:t>
            </a:r>
          </a:p>
          <a:p>
            <a:pPr marL="176611" indent="-176611">
              <a:buFont typeface="Arial" panose="020B0604020202020204" pitchFamily="34" charset="0"/>
              <a:buChar char="•"/>
              <a:defRPr/>
            </a:pPr>
            <a:r>
              <a:rPr lang="en-US" dirty="0"/>
              <a:t>We are shifting from a Warden Mentality and catch children being bad to a Coach Mentality of encouraging and practicing the desired behavior with children. </a:t>
            </a:r>
          </a:p>
          <a:p>
            <a:pPr marL="176611" indent="-176611">
              <a:buFont typeface="Arial" panose="020B0604020202020204" pitchFamily="34" charset="0"/>
              <a:buChar char="•"/>
              <a:defRPr/>
            </a:pPr>
            <a:r>
              <a:rPr lang="en-US" dirty="0"/>
              <a:t>We are shifting from Time out to punish a child to time in in order to build a connection to a child</a:t>
            </a:r>
          </a:p>
          <a:p>
            <a:pPr marL="176611" indent="-176611">
              <a:buFont typeface="Arial" panose="020B0604020202020204" pitchFamily="34" charset="0"/>
              <a:buChar char="•"/>
              <a:defRPr/>
            </a:pPr>
            <a:r>
              <a:rPr lang="en-US" dirty="0"/>
              <a:t>We are shifting from seeds of fear sown between a child and his parent to strategies that build and strengthen a relationship</a:t>
            </a:r>
          </a:p>
          <a:p>
            <a:pPr marL="176611" indent="-176611">
              <a:buFont typeface="Arial" panose="020B0604020202020204" pitchFamily="34" charset="0"/>
              <a:buChar char="•"/>
              <a:defRPr/>
            </a:pPr>
            <a:r>
              <a:rPr lang="en-US" dirty="0"/>
              <a:t>We are shifting from reacting to misdeeds to being responsive to the needs of a child as being expressed through the behavior and regulating ourselves in the interactions.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000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0307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528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697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Remember these slides from our first session?  The first stage of development in infancy focuses on trust and safety.  This is communicated between parent and child repeatedly in thousands of interactions, either filling up a child’s trust bank with messages of “I am Loved, I am precious, my voice matters” or filling it up with messages of the opposite, "I don’t matter, I can’t trust, I am unlovable.”</a:t>
            </a:r>
          </a:p>
          <a:p>
            <a:r>
              <a:rPr lang="en-US" altLang="en-US" dirty="0">
                <a:latin typeface="Arial" panose="020B0604020202020204" pitchFamily="34" charset="0"/>
              </a:rPr>
              <a:t> </a:t>
            </a:r>
          </a:p>
          <a:p>
            <a:r>
              <a:rPr lang="en-US" altLang="en-US" dirty="0">
                <a:latin typeface="Arial" panose="020B0604020202020204" pitchFamily="34" charset="0"/>
              </a:rPr>
              <a:t>As we have talked about in the previous sessions, if a child or youth grows through this stage without getting a solid grounding of trust, this is carried through the next stages of development. If children can’t trust the adults around them to help them survive or to give voice to what they need, they will do what they need to in order to survive, and this pattern of survival behaviors continues throughout development and their stages.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0888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If the care the infant receives is consistent, predictable and reliable, they will develop a sense of trust which will carry with them to other relationships, and they will be able to feel secure even when threatened. </a:t>
            </a:r>
          </a:p>
          <a:p>
            <a:pPr>
              <a:defRPr/>
            </a:pPr>
            <a:endParaRPr lang="en-US" dirty="0"/>
          </a:p>
          <a:p>
            <a:pPr>
              <a:defRPr/>
            </a:pPr>
            <a:r>
              <a:rPr lang="en-US" dirty="0"/>
              <a:t>Attachment is the foundation to many skills and lessons that a child needs to progress successfully. With the stages of development, each stages builds upon each other. If one stage is not successfully completed, they will have struggles and challenges in the next stage. In fact, your general attachment style  (such as secure or avoidant) is set around age 1 and stays consistent throughout the lifespan. </a:t>
            </a:r>
          </a:p>
          <a:p>
            <a:pPr>
              <a:defRPr/>
            </a:pPr>
            <a:r>
              <a:rPr lang="en-US" dirty="0"/>
              <a:t> </a:t>
            </a:r>
          </a:p>
          <a:p>
            <a:pPr>
              <a:defRPr/>
            </a:pPr>
            <a:r>
              <a:rPr lang="en-US" dirty="0"/>
              <a:t>A secure attachment sets the template for </a:t>
            </a:r>
          </a:p>
          <a:p>
            <a:pPr marL="228567" indent="-228567">
              <a:buFont typeface="+mj-lt"/>
              <a:buAutoNum type="arabicPeriod"/>
              <a:defRPr/>
            </a:pPr>
            <a:r>
              <a:rPr lang="en-US" dirty="0"/>
              <a:t>Self regulation – their ability to monitor and manage their emotions, thoughts, and behaviors in ways that are acceptable and produce positive results such as well-being, loving relationships, and learning. </a:t>
            </a:r>
          </a:p>
          <a:p>
            <a:pPr marL="228567" indent="-228567">
              <a:buFont typeface="+mj-lt"/>
              <a:buAutoNum type="arabicPeriod"/>
              <a:defRPr/>
            </a:pPr>
            <a:r>
              <a:rPr lang="en-US" dirty="0"/>
              <a:t>Mental Health – their emotional regulation on how they think, feel, and act. </a:t>
            </a:r>
          </a:p>
          <a:p>
            <a:pPr marL="228567" indent="-228567">
              <a:buFont typeface="+mj-lt"/>
              <a:buAutoNum type="arabicPeriod"/>
              <a:defRPr/>
            </a:pPr>
            <a:r>
              <a:rPr lang="en-US" dirty="0"/>
              <a:t>Self efficacy- is finding their “voice,” its that child’s belief in his or her ability to succeed in a particular situation. </a:t>
            </a:r>
          </a:p>
          <a:p>
            <a:pPr marL="228567" indent="-228567">
              <a:buFont typeface="+mj-lt"/>
              <a:buAutoNum type="arabicPeriod"/>
              <a:defRPr/>
            </a:pPr>
            <a:r>
              <a:rPr lang="en-US" dirty="0"/>
              <a:t>Cause and Effect thinking- allows the child to reason about the things happening around them. </a:t>
            </a:r>
          </a:p>
          <a:p>
            <a:pPr marL="228567" indent="-228567">
              <a:buFont typeface="+mj-lt"/>
              <a:buAutoNum type="arabicPeriod"/>
              <a:defRPr/>
            </a:pPr>
            <a:r>
              <a:rPr lang="en-US" dirty="0"/>
              <a:t>Self-esteem/identity- is the confidence in your own worth or abilities, having self respect. Identity- the qualities, beliefs, personality, looks and or expressions that make them. This includes self-image and individuality. </a:t>
            </a:r>
          </a:p>
          <a:p>
            <a:pPr marL="228567" indent="-228567">
              <a:buFont typeface="+mj-lt"/>
              <a:buAutoNum type="arabicPeriod"/>
              <a:defRPr/>
            </a:pPr>
            <a:r>
              <a:rPr lang="en-US" dirty="0"/>
              <a:t>Remorse- having that guilt or regret of doing something wrong. Compassion- being able to be sympathetic or concerned for the sufferings and struggles of others. </a:t>
            </a:r>
          </a:p>
          <a:p>
            <a:pPr marL="228567" indent="-228567">
              <a:buFont typeface="+mj-lt"/>
              <a:buAutoNum type="arabicPeriod"/>
              <a:defRPr/>
            </a:pPr>
            <a:r>
              <a:rPr lang="en-US" dirty="0"/>
              <a:t>Future relationships – Having healthy and secure attachments or relationships at an early stage in life will allow them to continue those healthy relationships when they grow up. </a:t>
            </a:r>
          </a:p>
          <a:p>
            <a:endParaRPr lang="en-00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401A76-B7CC-4FF3-91F7-BD4CC304045F}" type="slidenum">
              <a:rPr kumimoji="0" lang="en-001"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001"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295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dirty="0"/>
              <a:t>Building Trust allows you to let go of control</a:t>
            </a:r>
          </a:p>
          <a:p>
            <a:r>
              <a:rPr lang="en-US" sz="1200" dirty="0"/>
              <a:t>Trust the person to do as they say</a:t>
            </a:r>
          </a:p>
          <a:p>
            <a:r>
              <a:rPr lang="en-US" sz="1200" dirty="0"/>
              <a:t>Trust that the person cares about you and your needs</a:t>
            </a:r>
          </a:p>
          <a:p>
            <a:r>
              <a:rPr lang="en-US" sz="1200" dirty="0"/>
              <a:t>Trust the person will meet your need</a:t>
            </a:r>
          </a:p>
          <a:p>
            <a:r>
              <a:rPr lang="en-US" sz="1200" dirty="0"/>
              <a:t>Trust that the person will not hurt you</a:t>
            </a:r>
          </a:p>
          <a:p>
            <a:r>
              <a:rPr lang="en-US" sz="1200" dirty="0"/>
              <a:t>Trust the person has your best interest at heart  </a:t>
            </a:r>
            <a:r>
              <a:rPr lang="en-US" sz="1100" dirty="0"/>
              <a:t> </a:t>
            </a:r>
          </a:p>
          <a:p>
            <a:endParaRPr lang="en-US" sz="1100" dirty="0"/>
          </a:p>
          <a:p>
            <a:r>
              <a:rPr lang="en-US" sz="1100" dirty="0"/>
              <a:t>__________________________________________________________________________________________</a:t>
            </a:r>
          </a:p>
          <a:p>
            <a:r>
              <a:rPr lang="en-US" altLang="en-US" sz="1100" dirty="0">
                <a:latin typeface="Arial" panose="020B0604020202020204" pitchFamily="34" charset="0"/>
              </a:rPr>
              <a:t>The first of these principles is the Connecting Principles. The purpose of the Connecting Principle is to communicate safety and build nurturing relationship.  Attachment happens through communicating safety, as we talked about, how you are present to the child. Attachment happens through attunement to a child’s needs and through a positive, mutually rewarding relationship between parent and child.</a:t>
            </a:r>
          </a:p>
          <a:p>
            <a:r>
              <a:rPr lang="en-US" altLang="en-US" sz="1100" dirty="0">
                <a:latin typeface="Arial" panose="020B0604020202020204" pitchFamily="34" charset="0"/>
              </a:rPr>
              <a:t> </a:t>
            </a:r>
          </a:p>
          <a:p>
            <a:r>
              <a:rPr lang="en-US" altLang="en-US" sz="1100" dirty="0">
                <a:latin typeface="Arial" panose="020B0604020202020204" pitchFamily="34" charset="0"/>
              </a:rPr>
              <a:t>Think again about our child development principles.  During that first year an infant gradually learns that their parent keeps them safe, anticipates and meets their needs, and communicates delight in the relationship between parent and child.   This is often called a dance, and this mutual relationship of delight, joy, and connection forms a basis of trust if the parent is able to consistently provide for a child. </a:t>
            </a:r>
          </a:p>
          <a:p>
            <a:endParaRPr lang="en-US" sz="1100" dirty="0"/>
          </a:p>
          <a:p>
            <a:endParaRPr lang="en-US" dirty="0"/>
          </a:p>
        </p:txBody>
      </p:sp>
      <p:sp>
        <p:nvSpPr>
          <p:cNvPr id="4" name="Slide Number Placeholder 3"/>
          <p:cNvSpPr>
            <a:spLocks noGrp="1"/>
          </p:cNvSpPr>
          <p:nvPr>
            <p:ph type="sldNum" sz="quarter" idx="5"/>
          </p:nvPr>
        </p:nvSpPr>
        <p:spPr/>
        <p:txBody>
          <a:bodyPr/>
          <a:lstStyle/>
          <a:p>
            <a:fld id="{DFE5CE69-B664-46E4-996A-11BA059B8F63}" type="slidenum">
              <a:rPr lang="en-US" smtClean="0"/>
              <a:pPr/>
              <a:t>16</a:t>
            </a:fld>
            <a:endParaRPr lang="en-US"/>
          </a:p>
        </p:txBody>
      </p:sp>
    </p:spTree>
    <p:extLst>
      <p:ext uri="{BB962C8B-B14F-4D97-AF65-F5344CB8AC3E}">
        <p14:creationId xmlns:p14="http://schemas.microsoft.com/office/powerpoint/2010/main" val="3163550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r>
              <a:rPr lang="en-US" dirty="0"/>
              <a:t>Connecting Principles: Create connections that disarm fear, gain trust, and enhance learning.</a:t>
            </a:r>
          </a:p>
          <a:p>
            <a:endParaRPr lang="en-US" dirty="0"/>
          </a:p>
          <a:p>
            <a:r>
              <a:rPr lang="en-US" dirty="0"/>
              <a:t>– Empowering Principles: Strengthen learning and regulation by meeting a child’s physical and environmental needs. </a:t>
            </a:r>
          </a:p>
          <a:p>
            <a:endParaRPr lang="en-US" dirty="0"/>
          </a:p>
          <a:p>
            <a:r>
              <a:rPr lang="en-US" dirty="0"/>
              <a:t>– Correcting Principles: Shape beliefs and behaviors effectively, so children feel safe, protected, and empowered.</a:t>
            </a:r>
          </a:p>
          <a:p>
            <a:endParaRPr lang="en-US" dirty="0"/>
          </a:p>
          <a:p>
            <a:endParaRPr lang="en-US" dirty="0"/>
          </a:p>
          <a:p>
            <a:endParaRPr lang="en-US" dirty="0"/>
          </a:p>
          <a:p>
            <a:r>
              <a:rPr lang="en-US" dirty="0"/>
              <a:t>soft touch or a mean and soft facial expression. We often practice this script by bringing a puppy or</a:t>
            </a:r>
          </a:p>
          <a:p>
            <a:r>
              <a:rPr lang="en-US" dirty="0"/>
              <a:t>kitten to the classroom and guiding the children in touching and holding them gently. If the child is being aggressive he can be prompted</a:t>
            </a:r>
          </a:p>
          <a:p>
            <a:r>
              <a:rPr lang="en-US" dirty="0"/>
              <a:t>with, “Was that gentle and kind? Try that again.” Praise him with, “That was good being gentle and kind!”</a:t>
            </a:r>
          </a:p>
          <a:p>
            <a:endParaRPr lang="en-US" dirty="0"/>
          </a:p>
          <a:p>
            <a:r>
              <a:rPr lang="en-US" dirty="0"/>
              <a:t>“</a:t>
            </a:r>
            <a:r>
              <a:rPr lang="en-US" b="1" u="sng" dirty="0">
                <a:solidFill>
                  <a:srgbClr val="4600AC"/>
                </a:solidFill>
              </a:rPr>
              <a:t>Who is the Boss</a:t>
            </a:r>
            <a:r>
              <a:rPr lang="en-US" u="sng" dirty="0">
                <a:solidFill>
                  <a:srgbClr val="4600AC"/>
                </a:solidFill>
              </a:rPr>
              <a:t>?” </a:t>
            </a:r>
            <a:r>
              <a:rPr lang="en-US" dirty="0"/>
              <a:t>Children who have experienced unpredictable and chaotic experiences early in life often want to have control of others around them. A</a:t>
            </a:r>
          </a:p>
          <a:p>
            <a:r>
              <a:rPr lang="en-US" dirty="0"/>
              <a:t>way to deal with this issue is to calmly tell the child that the adult is in charge. When the child makes demands, ask them, “Who is the boss here? Are you the boss?” Once they acknowledge that they aren’t in charge, a response can be, “That’s right. Parents [teachers] are the boss. It’s not your job to tell others what to do.”</a:t>
            </a:r>
          </a:p>
          <a:p>
            <a:endParaRPr lang="en-US" dirty="0"/>
          </a:p>
          <a:p>
            <a:r>
              <a:rPr lang="en-US" dirty="0"/>
              <a:t>“</a:t>
            </a:r>
            <a:r>
              <a:rPr lang="en-US" b="1" u="sng" dirty="0"/>
              <a:t>Listen and mind </a:t>
            </a:r>
            <a:r>
              <a:rPr lang="en-US" dirty="0"/>
              <a:t>” The parent or teacher is the authority with the child. When a child is given an instruction, it can be helpful to remind them, especially if</a:t>
            </a:r>
          </a:p>
          <a:p>
            <a:r>
              <a:rPr lang="en-US" dirty="0"/>
              <a:t>they hesitate in following the direction, to “listen and obey.” Always follow with, “Good listening and obeying.” We implement “practice</a:t>
            </a:r>
          </a:p>
          <a:p>
            <a:r>
              <a:rPr lang="en-US" dirty="0"/>
              <a:t>drills” in the form of games that require immediate compliance, such as “Simon Says” so that the child can playfully practice the skill. By using the game “Simon Says”, we will ask the child to mimic our words, voice (tone, loudness) body, and facial expression “matching.”</a:t>
            </a:r>
          </a:p>
          <a:p>
            <a:endParaRPr lang="en-US" dirty="0"/>
          </a:p>
          <a:p>
            <a:r>
              <a:rPr lang="en-US" b="1" u="sng" dirty="0"/>
              <a:t>“Accepting No</a:t>
            </a:r>
            <a:r>
              <a:rPr lang="en-US" dirty="0"/>
              <a:t>” Although it is important to show the child that we care about her desires, it is necessary that she is also taught to handle occasional</a:t>
            </a:r>
          </a:p>
          <a:p>
            <a:r>
              <a:rPr lang="en-US" dirty="0"/>
              <a:t>disappointment without a behavioral meltdown. The child may ask to do something special, and the teacher responds in a kind but firm voice, “That is really good asking, but this time I’d like for you to practice ‘accepting no.’” Then, before the child can begin a meltdown,</a:t>
            </a:r>
          </a:p>
          <a:p>
            <a:r>
              <a:rPr lang="en-US" dirty="0"/>
              <a:t>the teacher quickly responds with the affirming praise: “Wow! That’s great ‘accepting no’!” In this manner, a child (almost) painlessly begins to defer getting her own way. By combining this technique with ample positive interactions, the child may begin to develop the</a:t>
            </a:r>
          </a:p>
          <a:p>
            <a:r>
              <a:rPr lang="en-US" dirty="0"/>
              <a:t>ability to comply, and to trust the adult.</a:t>
            </a:r>
          </a:p>
          <a:p>
            <a:endParaRPr lang="en-US" dirty="0"/>
          </a:p>
          <a:p>
            <a:r>
              <a:rPr lang="en-US" b="1" dirty="0"/>
              <a:t>Life Value Scripts:  Handout. </a:t>
            </a:r>
          </a:p>
          <a:p>
            <a:r>
              <a:rPr lang="en-US" b="1" dirty="0"/>
              <a:t>From MLJ Adoptions</a:t>
            </a:r>
          </a:p>
          <a:p>
            <a:r>
              <a:rPr lang="en-US" dirty="0"/>
              <a:t>Children are not in need of families through international adoption because of happy circumstances. These children need a family because their biological family was unable or unwilling to do so. Poverty, abuse and neglect are likely to have affected your child’s early development. These children may not have had positive social skills modeled for them in their early years. Your child may have spent their early childhood in a group setting with little supervision or discipline. Social skills like respect, listening, and obedience necessary for navigating relationships with adults may be a foreign concept to your child. It is not fair to the child to expect he or she inherently understands the complexities of social interactions without such skills being modeled for them. For many children who have been adopted, the social skills necessary to successfully navigate their world can be taught through patience and practice with the help of parents.</a:t>
            </a:r>
          </a:p>
          <a:p>
            <a:endParaRPr lang="en-US" dirty="0"/>
          </a:p>
          <a:p>
            <a:r>
              <a:rPr lang="en-US" dirty="0"/>
              <a:t>Teaching our children “Life Value Terms” that are easy for them to understand, modeling the skill and having the child model the skill is key to helping children “from hard places” learn how to interact with the world. Dr. </a:t>
            </a:r>
            <a:r>
              <a:rPr lang="en-US" dirty="0" err="1"/>
              <a:t>Karyn</a:t>
            </a:r>
            <a:r>
              <a:rPr lang="en-US" dirty="0"/>
              <a:t> Purvis explains how important it is to use simplistic “Life Term Scripts” with just a few meaningful words to teach appropriate social skills. Dr. Purvis has coined many of these useful phrases that she teaches to parents. These phrases are short and to the point, so that children can understand the terms clearly. Being verbose or lecturing children, especially those with learning difficulties, often does not work in teaching and correcting social behaviors. Below are several phrases created by the TBRI® team that have proved successful:</a:t>
            </a:r>
          </a:p>
          <a:p>
            <a:endParaRPr lang="en-US" dirty="0"/>
          </a:p>
          <a:p>
            <a:r>
              <a:rPr lang="en-US" dirty="0"/>
              <a:t>“With Respect”</a:t>
            </a:r>
          </a:p>
          <a:p>
            <a:r>
              <a:rPr lang="en-US" dirty="0"/>
              <a:t>“Gentle and Kind”</a:t>
            </a:r>
          </a:p>
          <a:p>
            <a:r>
              <a:rPr lang="en-US" dirty="0"/>
              <a:t>“Are you asking or telling?”</a:t>
            </a:r>
          </a:p>
          <a:p>
            <a:r>
              <a:rPr lang="en-US" dirty="0"/>
              <a:t>“Listen and Obey”</a:t>
            </a:r>
          </a:p>
          <a:p>
            <a:r>
              <a:rPr lang="en-US" dirty="0"/>
              <a:t>Initially these phrases may be meaningless to a child, but it is up to parents to give those phrases meaning. To give the phases meaning the parent should model behavior and engage in puppet play or skit play to model the behavior. For instance, if I were to explain “gentle and kind” through puppet play, I may show one puppet character (Puppet A) shove the other character (Puppet B) out of the way in order to get a toy. Following this puppet interaction, the parent would explain that this is not “gentle and kind,” and this hurt Puppet B. Then, you would show the child what that interaction would look like if Puppet A were to act in a “gentle and kind” way. Perhaps Puppet A would say to Puppet B “excuse me, I would like to get to play with that toy.” Then you might explain to the child that this is “gentle and kind,” which is the acceptable social behavior.</a:t>
            </a:r>
          </a:p>
          <a:p>
            <a:endParaRPr lang="en-US" dirty="0"/>
          </a:p>
          <a:p>
            <a:r>
              <a:rPr lang="en-US" dirty="0"/>
              <a:t>For older child, you may conduct a short skit with them, where the child plays the role of the parent and the role of the child. For instance, the child may take the role of the child in the skit and show an example of the child being sassy in asking to stay up longer because she does not want to do to bed; this would be an example of “no respect.” The child could then practice asking respectfully and receive praise from the parent for doing so. The parent and child may also want to switch roles, so that the child can feel what it would feel like to be spoken to without respect as the “parent.”</a:t>
            </a:r>
          </a:p>
          <a:p>
            <a:endParaRPr lang="en-US" dirty="0"/>
          </a:p>
          <a:p>
            <a:r>
              <a:rPr lang="en-US" dirty="0"/>
              <a:t>One important aspect of modeling behavior through puppet play or skit play is to remember to always act out the preferred behavior last and praise the child. This is important so that the child has motor memory of the positive behavior last and so that they experience praise at the end of the lesson. If the child experiences praise, they are more inclined to want to engage in the same type of lessons again. In addition, through the use of puppet and skit play, we are proactively teaching the child life skills, as opposed to only reacting to and correcting behaviors that are negative. This proactive approach helps to develop a trusting relationship and furthers the connection between parent and child. It shows the child that their parent is on their team and that the parent wants the child to be successful. This also allows the child to learn which behaviors are appropriate and which are not in a safe way and during a calm time. A child is much less receptive to this type of leaning in a higher stress time and especially if they are having a meltdown.</a:t>
            </a:r>
          </a:p>
          <a:p>
            <a:endParaRPr lang="en-US" dirty="0"/>
          </a:p>
          <a:p>
            <a:r>
              <a:rPr lang="en-US" dirty="0"/>
              <a:t>Photo Credit: Glyn Lowe </a:t>
            </a:r>
            <a:r>
              <a:rPr lang="en-US" dirty="0" err="1"/>
              <a:t>Photoworks</a:t>
            </a:r>
            <a:endParaRPr lang="en-US" dirty="0"/>
          </a:p>
          <a:p>
            <a:r>
              <a:rPr lang="en-US" dirty="0"/>
              <a:t>Purvis, K.B. &amp; Cross, D.R. (2013 September). TBRI® Professional Training Program presented by the TCU Institute of Child Development. Training conducted at Texas Christian University, Fort Worth, </a:t>
            </a:r>
            <a:r>
              <a:rPr lang="en-US" dirty="0" err="1"/>
              <a:t>Texa</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7528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8908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72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Chat Slide:  Ask to put responses into Chat Box</a:t>
            </a:r>
          </a:p>
          <a:p>
            <a:endParaRPr lang="en-US" altLang="en-US" b="1" dirty="0">
              <a:latin typeface="Arial" panose="020B0604020202020204" pitchFamily="34" charset="0"/>
            </a:endParaRPr>
          </a:p>
          <a:p>
            <a:r>
              <a:rPr lang="en-US" altLang="en-US" b="1" dirty="0">
                <a:latin typeface="Arial" panose="020B0604020202020204" pitchFamily="34" charset="0"/>
              </a:rPr>
              <a:t>DISCUSSION: </a:t>
            </a:r>
            <a:r>
              <a:rPr lang="en-US" altLang="en-US" dirty="0">
                <a:latin typeface="Arial" panose="020B0604020202020204" pitchFamily="34" charset="0"/>
              </a:rPr>
              <a:t>  When children do not have an adult to regularly meet their needs, they find ways to get their needs met which might include stealing, lying, looking for someone else to care for them, making up their own rules, hiding for protection, hiding food, etc. </a:t>
            </a:r>
          </a:p>
          <a:p>
            <a:r>
              <a:rPr lang="en-US" altLang="en-US" dirty="0">
                <a:latin typeface="Arial" panose="020B0604020202020204" pitchFamily="34" charset="0"/>
              </a:rPr>
              <a:t> </a:t>
            </a:r>
          </a:p>
          <a:p>
            <a:r>
              <a:rPr lang="en-US" altLang="en-US" b="1" dirty="0">
                <a:latin typeface="Arial" panose="020B0604020202020204" pitchFamily="34" charset="0"/>
              </a:rPr>
              <a:t>Refer to  HANDOUT #5-2:  Reframing Problem Behaviors as Survival Behaviors  </a:t>
            </a:r>
            <a:r>
              <a:rPr lang="en-US" altLang="en-US" dirty="0">
                <a:latin typeface="Arial" panose="020B0604020202020204" pitchFamily="34" charset="0"/>
              </a:rPr>
              <a:t>Pay attention to idea of imported pathology into your family.</a:t>
            </a:r>
          </a:p>
          <a:p>
            <a:r>
              <a:rPr lang="en-US" altLang="en-US" dirty="0">
                <a:latin typeface="Arial" panose="020B0604020202020204" pitchFamily="34" charset="0"/>
              </a:rPr>
              <a:t> </a:t>
            </a:r>
          </a:p>
          <a:p>
            <a:r>
              <a:rPr lang="en-US" altLang="en-US" b="1" dirty="0">
                <a:latin typeface="Arial" panose="020B0604020202020204" pitchFamily="34" charset="0"/>
              </a:rPr>
              <a:t>MAIN POINT:</a:t>
            </a:r>
            <a:r>
              <a:rPr lang="en-US" altLang="en-US" dirty="0">
                <a:latin typeface="Arial" panose="020B0604020202020204" pitchFamily="34" charset="0"/>
              </a:rPr>
              <a:t> Instead of developing a voice and a way to get their needs met appropriately, youth lose this voice.  They have had to rely on aggression, violence, lying and manipulation to get their needs met.  These behaviors are brought into the adoptive home and while we want them to give up their survival strategies, they won’t until they have another way to get their needs met. They need to learn to trust us, and they won’t trust us until they know they are safe.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9039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Wreck it Ralph. </a:t>
            </a:r>
          </a:p>
          <a:p>
            <a:endParaRPr lang="en-US" dirty="0"/>
          </a:p>
          <a:p>
            <a:endParaRPr lang="en-US" dirty="0"/>
          </a:p>
          <a:p>
            <a:r>
              <a:rPr lang="en-US" dirty="0"/>
              <a:t>The first lesson of life is trust vs. mistrust</a:t>
            </a:r>
          </a:p>
          <a:p>
            <a:r>
              <a:rPr lang="en-US" dirty="0"/>
              <a:t>The giving of yes’ – Over 100,000 times in the first two years of life</a:t>
            </a:r>
          </a:p>
          <a:p>
            <a:r>
              <a:rPr lang="en-US" dirty="0"/>
              <a:t>This is the foundation for self esteem, identity, voice, self regulation and mental health</a:t>
            </a:r>
          </a:p>
          <a:p>
            <a:endParaRPr lang="en-US" dirty="0"/>
          </a:p>
          <a:p>
            <a:r>
              <a:rPr lang="en-US" dirty="0"/>
              <a:t>This is the heart of TBRI and the template for the child’s belief about themselves.  </a:t>
            </a:r>
          </a:p>
          <a:p>
            <a:endParaRPr lang="en-US" dirty="0"/>
          </a:p>
          <a:p>
            <a:pPr>
              <a:defRPr/>
            </a:pPr>
            <a:r>
              <a:rPr lang="en-US" altLang="en-US" dirty="0">
                <a:latin typeface="Arial" panose="020B0604020202020204" pitchFamily="34" charset="0"/>
              </a:rPr>
              <a:t>Make reference to video of father and infant son on couch and they were having a conversation.   (Possibly play if time)</a:t>
            </a:r>
          </a:p>
          <a:p>
            <a:pPr>
              <a:defRPr/>
            </a:pPr>
            <a:endParaRPr lang="en-US" altLang="en-US" dirty="0">
              <a:latin typeface="Arial" panose="020B0604020202020204" pitchFamily="34" charset="0"/>
            </a:endParaRPr>
          </a:p>
          <a:p>
            <a:pPr>
              <a:defRPr/>
            </a:pPr>
            <a:endParaRPr lang="en-US" altLang="en-US" dirty="0">
              <a:latin typeface="Arial" panose="020B0604020202020204" pitchFamily="34" charset="0"/>
            </a:endParaRPr>
          </a:p>
          <a:p>
            <a:pPr>
              <a:defRPr/>
            </a:pPr>
            <a:r>
              <a:rPr lang="en-US" altLang="en-US" dirty="0">
                <a:latin typeface="Arial" panose="020B0604020202020204" pitchFamily="34" charset="0"/>
              </a:rPr>
              <a:t>SHOW VIDEO and ask folks to put into the chat box what they see the father doing that builds a relationship of trust and safety with his son.</a:t>
            </a:r>
          </a:p>
          <a:p>
            <a:pPr>
              <a:defRPr/>
            </a:pPr>
            <a:endParaRPr lang="en-US" altLang="en-US" dirty="0">
              <a:latin typeface="Arial" panose="020B0604020202020204" pitchFamily="34" charset="0"/>
            </a:endParaRPr>
          </a:p>
          <a:p>
            <a:pPr>
              <a:defRPr/>
            </a:pPr>
            <a:r>
              <a:rPr lang="en-US" altLang="en-US" dirty="0">
                <a:latin typeface="Arial" panose="020B0604020202020204" pitchFamily="34" charset="0"/>
              </a:rPr>
              <a:t>DISCUSSION:  The video illustrates communication through love and full attention. Have you ever had an unsuccessful conversation with someone looking at their phone?  Their attention is diverted and somewhere else.  You might even give up and pull out your own phone.  Our kids are hypervigilant to tone shifts, expressions of exasperation, etc.   They may be hypersensitive to feeling safe, recognized, and cared for and can easily be triggered into their “downstairs” or survival brain.   </a:t>
            </a:r>
          </a:p>
          <a:p>
            <a:pPr>
              <a:defRPr/>
            </a:pPr>
            <a:r>
              <a:rPr lang="en-US" altLang="en-US" dirty="0">
                <a:latin typeface="Arial" panose="020B0604020202020204" pitchFamily="34" charset="0"/>
              </a:rPr>
              <a:t> </a:t>
            </a:r>
          </a:p>
          <a:p>
            <a:pPr>
              <a:defRPr/>
            </a:pPr>
            <a:r>
              <a:rPr lang="en-US" altLang="en-US" b="1" dirty="0">
                <a:latin typeface="Arial" panose="020B0604020202020204" pitchFamily="34" charset="0"/>
              </a:rPr>
              <a:t>CHATBOX QUESTION:  </a:t>
            </a:r>
            <a:r>
              <a:rPr lang="en-US" altLang="en-US" dirty="0">
                <a:latin typeface="Arial" panose="020B0604020202020204" pitchFamily="34" charset="0"/>
              </a:rPr>
              <a:t>What are ways we can attune into children, take care of their needs, and provide safety to children in your homes who may be coming from hard places? </a:t>
            </a:r>
          </a:p>
          <a:p>
            <a:pPr>
              <a:defRPr/>
            </a:pPr>
            <a:r>
              <a:rPr lang="en-US" altLang="en-US" dirty="0">
                <a:latin typeface="Arial" panose="020B0604020202020204" pitchFamily="34" charset="0"/>
              </a:rPr>
              <a:t> </a:t>
            </a:r>
          </a:p>
          <a:p>
            <a:pPr>
              <a:defRPr/>
            </a:pPr>
            <a:r>
              <a:rPr lang="en-US" altLang="en-US" dirty="0">
                <a:latin typeface="Arial" panose="020B0604020202020204" pitchFamily="34" charset="0"/>
              </a:rPr>
              <a:t>ANSWERS MIGHT INCLUDE:  </a:t>
            </a:r>
            <a:r>
              <a:rPr lang="en-US" altLang="en-US" i="1" dirty="0">
                <a:latin typeface="Arial" panose="020B0604020202020204" pitchFamily="34" charset="0"/>
              </a:rPr>
              <a:t>Use Language, Your Voice, Your Closeness; Communicating Preciousness through affection and words/pet names;   use your eyes to communicate affection;  use touch in a gentle loving way;  Be present, stay regulated</a:t>
            </a:r>
          </a:p>
          <a:p>
            <a:pPr>
              <a:defRPr/>
            </a:pPr>
            <a:r>
              <a:rPr lang="en-US" b="1" dirty="0">
                <a:latin typeface="+mj-lt"/>
              </a:rPr>
              <a:t>The goal is to communicate “You are precious. You matter. You are safe.”</a:t>
            </a:r>
          </a:p>
          <a:p>
            <a:pPr>
              <a:defRPr/>
            </a:pPr>
            <a:endParaRPr lang="en-US" altLang="en-US" i="1" dirty="0">
              <a:latin typeface="Arial" panose="020B0604020202020204" pitchFamily="34" charset="0"/>
            </a:endParaRPr>
          </a:p>
          <a:p>
            <a:pPr>
              <a:defRPr/>
            </a:pPr>
            <a:r>
              <a:rPr lang="en-US" b="1" dirty="0"/>
              <a:t>The attachment dance:</a:t>
            </a:r>
          </a:p>
          <a:p>
            <a:pPr marL="353221" indent="-353221">
              <a:buFont typeface="Wingdings" panose="05000000000000000000" pitchFamily="2" charset="2"/>
              <a:buChar char="§"/>
              <a:defRPr/>
            </a:pPr>
            <a:r>
              <a:rPr lang="en-US" b="1" dirty="0"/>
              <a:t>In tune and attentive.</a:t>
            </a:r>
          </a:p>
          <a:p>
            <a:pPr marL="353221" indent="-353221">
              <a:buFont typeface="Wingdings" panose="05000000000000000000" pitchFamily="2" charset="2"/>
              <a:buChar char="§"/>
              <a:defRPr/>
            </a:pPr>
            <a:r>
              <a:rPr lang="en-US" b="1" dirty="0"/>
              <a:t>Exaggerate joy</a:t>
            </a:r>
          </a:p>
          <a:p>
            <a:pPr marL="353221" indent="-353221">
              <a:buFont typeface="Wingdings" panose="05000000000000000000" pitchFamily="2" charset="2"/>
              <a:buChar char="§"/>
              <a:defRPr/>
            </a:pPr>
            <a:r>
              <a:rPr lang="en-US" b="1" dirty="0"/>
              <a:t>Comfort pain</a:t>
            </a:r>
          </a:p>
          <a:p>
            <a:pPr marL="353221" indent="-353221">
              <a:buFont typeface="Wingdings" panose="05000000000000000000" pitchFamily="2" charset="2"/>
              <a:buChar char="§"/>
              <a:defRPr/>
            </a:pPr>
            <a:r>
              <a:rPr lang="en-US" b="1" dirty="0"/>
              <a:t>Instill self worth and value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7711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first lesson of life is trust vs. mistrust</a:t>
            </a:r>
          </a:p>
          <a:p>
            <a:r>
              <a:rPr lang="en-US" dirty="0"/>
              <a:t>The giving of yes’ – Over 100,000 times in the first two years of life</a:t>
            </a:r>
          </a:p>
          <a:p>
            <a:r>
              <a:rPr lang="en-US" dirty="0"/>
              <a:t>This is the foundation for self esteem, identity, voice, self regulation and mental health</a:t>
            </a:r>
          </a:p>
          <a:p>
            <a:endParaRPr lang="en-US" dirty="0"/>
          </a:p>
          <a:p>
            <a:r>
              <a:rPr lang="en-US" dirty="0"/>
              <a:t>This is the heart of TBRI and the template for the child’s belief about themselves.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293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0233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Ecological is setting up the environment for success.  Physiological is meeting the needs of the body. </a:t>
            </a:r>
          </a:p>
          <a:p>
            <a:endParaRPr lang="en-US" dirty="0"/>
          </a:p>
          <a:p>
            <a:r>
              <a:rPr lang="en-US" altLang="en-US" dirty="0">
                <a:latin typeface="Arial" panose="020B0604020202020204" pitchFamily="34" charset="0"/>
              </a:rPr>
              <a:t>The second principle is the </a:t>
            </a:r>
            <a:r>
              <a:rPr lang="en-US" altLang="en-US" b="1" dirty="0">
                <a:latin typeface="Arial" panose="020B0604020202020204" pitchFamily="34" charset="0"/>
              </a:rPr>
              <a:t>Empowering Principle</a:t>
            </a:r>
            <a:r>
              <a:rPr lang="en-US" altLang="en-US" dirty="0">
                <a:latin typeface="Arial" panose="020B0604020202020204" pitchFamily="34" charset="0"/>
              </a:rPr>
              <a:t> which means to empower the child by meeting their physical needs and structuring the environment around them so that their needs are met consistently.  We are not only helping them regulate their physical needs, but we are helping them regulate their brains as well.  </a:t>
            </a:r>
          </a:p>
          <a:p>
            <a:r>
              <a:rPr lang="en-US" altLang="en-US" dirty="0">
                <a:latin typeface="Arial" panose="020B0604020202020204" pitchFamily="34" charset="0"/>
              </a:rPr>
              <a:t> </a:t>
            </a:r>
          </a:p>
          <a:p>
            <a:r>
              <a:rPr lang="en-US" altLang="en-US" dirty="0">
                <a:latin typeface="Arial" panose="020B0604020202020204" pitchFamily="34" charset="0"/>
              </a:rPr>
              <a:t>This principle is especially important for children who come from a difficult earlier background.  These children often grew up in a fear-based place and they bring that fear with them to all of their relationships.   They don’t have banks full of trust that they can fall back on.  Empowering strategies help build an internal sense of trust and safety.</a:t>
            </a:r>
          </a:p>
          <a:p>
            <a:r>
              <a:rPr lang="en-US" altLang="en-US" dirty="0">
                <a:latin typeface="Arial" panose="020B0604020202020204" pitchFamily="34" charset="0"/>
              </a:rPr>
              <a:t> </a:t>
            </a:r>
          </a:p>
          <a:p>
            <a:r>
              <a:rPr lang="en-US" altLang="en-US" dirty="0">
                <a:latin typeface="Arial" panose="020B0604020202020204" pitchFamily="34" charset="0"/>
              </a:rPr>
              <a:t>The Empowering Principle has to do with empowering the child's physical needs and setting up a sensory rich environment. We take care of the basics (Food- Activity- Thirst) </a:t>
            </a:r>
            <a:r>
              <a:rPr lang="en-US" altLang="en-001" dirty="0">
                <a:solidFill>
                  <a:srgbClr val="555555"/>
                </a:solidFill>
                <a:latin typeface="Droid Serif"/>
              </a:rPr>
              <a:t>Sensory input gives a child the chance to use their senses and lets them have a mental break. They can go outside to touch the grass, smell the breeze, stick their hands in the sand, or dip their feet in the creek, all of which help them feel familiar with their environment and enjoy their surroundings. To foster healthy bodies, we try to make sure a child drinks plenty of water and has a nutrient-rich diet. Both of these things are essential for their physical and emotional well-being. </a:t>
            </a:r>
            <a:r>
              <a:rPr lang="en-US" altLang="en-US" dirty="0">
                <a:latin typeface="Arial" panose="020B0604020202020204" pitchFamily="34" charset="0"/>
              </a:rPr>
              <a:t>We help empower children and youth environmentally (the things around a child) and we help the youth learn to be empowered internally. </a:t>
            </a:r>
            <a:r>
              <a:rPr lang="en-US" altLang="en-001" dirty="0">
                <a:solidFill>
                  <a:srgbClr val="555555"/>
                </a:solidFill>
                <a:latin typeface="Droid Serif"/>
              </a:rPr>
              <a:t>We do this by introducing predictability through a daily routine and allowing for smooth, notifiable transitions of change in their environment (i.e. letting them know ahead of time what will happen next, notifying them when you leave the room, letting them know when you’ll return, etc.). By allowing children to feel secure in this way, we can help strengthen their grip on the ups and downs of life itself. </a:t>
            </a:r>
            <a:r>
              <a:rPr lang="en-US" altLang="en-US" dirty="0">
                <a:latin typeface="Arial" panose="020B0604020202020204" pitchFamily="34" charset="0"/>
              </a:rPr>
              <a:t>The empowering principle is important when managing tantrums and meltdowns.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9230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Complete shutdown, meltdown, bad attitude, </a:t>
            </a:r>
            <a:r>
              <a:rPr lang="en-US" dirty="0" err="1"/>
              <a:t>etc</a:t>
            </a:r>
            <a:r>
              <a:rPr lang="en-US" dirty="0"/>
              <a:t>, fit…. Low frustration. </a:t>
            </a:r>
          </a:p>
          <a:p>
            <a:endParaRPr lang="en-US" dirty="0"/>
          </a:p>
          <a:p>
            <a:r>
              <a:rPr lang="en-US" dirty="0"/>
              <a:t>Legs of a table. One factor, wobbly, two or more, </a:t>
            </a:r>
            <a:r>
              <a:rPr lang="en-US" dirty="0" err="1"/>
              <a:t>gonna</a:t>
            </a:r>
            <a:r>
              <a:rPr lang="en-US" dirty="0"/>
              <a:t> crash hard. </a:t>
            </a:r>
          </a:p>
          <a:p>
            <a:endParaRPr lang="en-US" dirty="0"/>
          </a:p>
          <a:p>
            <a:r>
              <a:rPr lang="en-US" dirty="0"/>
              <a:t>When your child is heading for a meltdown,  Stay CALM,  Think FAST.  </a:t>
            </a:r>
          </a:p>
          <a:p>
            <a:endParaRPr lang="en-US" dirty="0"/>
          </a:p>
          <a:p>
            <a:r>
              <a:rPr lang="en-US" dirty="0"/>
              <a:t>Safety in familiarity and routine.  - Did not feel safe driving in Tampa;.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1209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When your child is heading for a meltdown,  Stay CALM,  Think FAST.  </a:t>
            </a:r>
          </a:p>
        </p:txBody>
      </p:sp>
      <p:sp>
        <p:nvSpPr>
          <p:cNvPr id="4" name="Slide Number Placeholder 3"/>
          <p:cNvSpPr>
            <a:spLocks noGrp="1"/>
          </p:cNvSpPr>
          <p:nvPr>
            <p:ph type="sldNum" sz="quarter" idx="10"/>
          </p:nvPr>
        </p:nvSpPr>
        <p:spPr/>
        <p:txBody>
          <a:bodyPr/>
          <a:lstStyle/>
          <a:p>
            <a:fld id="{DFE5CE69-B664-46E4-996A-11BA059B8F63}" type="slidenum">
              <a:rPr lang="en-US" smtClean="0"/>
              <a:pPr/>
              <a:t>25</a:t>
            </a:fld>
            <a:endParaRPr lang="en-US"/>
          </a:p>
        </p:txBody>
      </p:sp>
    </p:spTree>
    <p:extLst>
      <p:ext uri="{BB962C8B-B14F-4D97-AF65-F5344CB8AC3E}">
        <p14:creationId xmlns:p14="http://schemas.microsoft.com/office/powerpoint/2010/main" val="4167834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When your child is heading for a meltdown,  Stay CALM </a:t>
            </a:r>
          </a:p>
          <a:p>
            <a:endParaRPr lang="en-US" dirty="0"/>
          </a:p>
          <a:p>
            <a:endParaRPr lang="en-US" dirty="0"/>
          </a:p>
        </p:txBody>
      </p:sp>
      <p:sp>
        <p:nvSpPr>
          <p:cNvPr id="4" name="Slide Number Placeholder 3"/>
          <p:cNvSpPr>
            <a:spLocks noGrp="1"/>
          </p:cNvSpPr>
          <p:nvPr>
            <p:ph type="sldNum" sz="quarter" idx="10"/>
          </p:nvPr>
        </p:nvSpPr>
        <p:spPr/>
        <p:txBody>
          <a:bodyPr/>
          <a:lstStyle/>
          <a:p>
            <a:fld id="{DFE5CE69-B664-46E4-996A-11BA059B8F63}" type="slidenum">
              <a:rPr lang="en-US" smtClean="0"/>
              <a:pPr/>
              <a:t>26</a:t>
            </a:fld>
            <a:endParaRPr lang="en-US"/>
          </a:p>
        </p:txBody>
      </p:sp>
    </p:spTree>
    <p:extLst>
      <p:ext uri="{BB962C8B-B14F-4D97-AF65-F5344CB8AC3E}">
        <p14:creationId xmlns:p14="http://schemas.microsoft.com/office/powerpoint/2010/main" val="363722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When your child is heading for a meltdown,  Stay CALM,  Think FAST.  </a:t>
            </a:r>
          </a:p>
          <a:p>
            <a:endParaRPr lang="en-US" dirty="0"/>
          </a:p>
          <a:p>
            <a:r>
              <a:rPr lang="en-US" altLang="en-US" dirty="0">
                <a:latin typeface="Arial" panose="020B0604020202020204" pitchFamily="34" charset="0"/>
              </a:rPr>
              <a:t>When a storm is approaching, think FAST.  Trauma and stress impact the brain. So, to prevent dysregulation, it helps to regularly meet some basic physical needs.  You can prevent a lot of problems by building these ideas regularly into your schedule. FAST stands for</a:t>
            </a:r>
          </a:p>
          <a:p>
            <a:r>
              <a:rPr lang="en-US" altLang="en-US" dirty="0">
                <a:latin typeface="Arial" panose="020B0604020202020204" pitchFamily="34" charset="0"/>
              </a:rPr>
              <a:t> </a:t>
            </a:r>
          </a:p>
          <a:p>
            <a:r>
              <a:rPr lang="en-US" altLang="en-US" b="1" dirty="0">
                <a:latin typeface="Arial" panose="020B0604020202020204" pitchFamily="34" charset="0"/>
              </a:rPr>
              <a:t>F</a:t>
            </a:r>
            <a:r>
              <a:rPr lang="en-US" altLang="en-US" dirty="0">
                <a:latin typeface="Arial" panose="020B0604020202020204" pitchFamily="34" charset="0"/>
              </a:rPr>
              <a:t>ood-- small healthy snacks and regular meals keep blood sugar at desired levels. Think every two hours. </a:t>
            </a:r>
            <a:br>
              <a:rPr lang="en-US" altLang="en-US" dirty="0">
                <a:latin typeface="Arial" panose="020B0604020202020204" pitchFamily="34" charset="0"/>
              </a:rPr>
            </a:br>
            <a:r>
              <a:rPr lang="en-US" altLang="en-US" b="1" dirty="0">
                <a:latin typeface="Arial" panose="020B0604020202020204" pitchFamily="34" charset="0"/>
              </a:rPr>
              <a:t>A</a:t>
            </a:r>
            <a:r>
              <a:rPr lang="en-US" altLang="en-US" dirty="0">
                <a:latin typeface="Arial" panose="020B0604020202020204" pitchFamily="34" charset="0"/>
              </a:rPr>
              <a:t>ctivity—movement helps the brain function better</a:t>
            </a:r>
            <a:br>
              <a:rPr lang="en-US" altLang="en-US" dirty="0">
                <a:latin typeface="Arial" panose="020B0604020202020204" pitchFamily="34" charset="0"/>
              </a:rPr>
            </a:br>
            <a:r>
              <a:rPr lang="en-US" altLang="en-US" b="1" dirty="0">
                <a:latin typeface="Arial" panose="020B0604020202020204" pitchFamily="34" charset="0"/>
              </a:rPr>
              <a:t>S</a:t>
            </a:r>
            <a:r>
              <a:rPr lang="en-US" altLang="en-US" dirty="0">
                <a:latin typeface="Arial" panose="020B0604020202020204" pitchFamily="34" charset="0"/>
              </a:rPr>
              <a:t>ensory—meeting our sensory needs helps us regulate ourselves.</a:t>
            </a:r>
            <a:br>
              <a:rPr lang="en-US" altLang="en-US" dirty="0">
                <a:latin typeface="Arial" panose="020B0604020202020204" pitchFamily="34" charset="0"/>
              </a:rPr>
            </a:br>
            <a:r>
              <a:rPr lang="en-US" altLang="en-US" b="1" dirty="0">
                <a:latin typeface="Arial" panose="020B0604020202020204" pitchFamily="34" charset="0"/>
              </a:rPr>
              <a:t>T</a:t>
            </a:r>
            <a:r>
              <a:rPr lang="en-US" altLang="en-US" dirty="0">
                <a:latin typeface="Arial" panose="020B0604020202020204" pitchFamily="34" charset="0"/>
              </a:rPr>
              <a:t>ired, thirsty, transition—Our bodies function best when we get regular sleep and drink adequate water to stay hydrated.  Transitions or time of change tend to be triggers for children with control issues or regulation issues, so give warnings and transition time ahead.  </a:t>
            </a:r>
          </a:p>
          <a:p>
            <a:endParaRPr lang="en-US" dirty="0"/>
          </a:p>
        </p:txBody>
      </p:sp>
      <p:sp>
        <p:nvSpPr>
          <p:cNvPr id="4" name="Slide Number Placeholder 3"/>
          <p:cNvSpPr>
            <a:spLocks noGrp="1"/>
          </p:cNvSpPr>
          <p:nvPr>
            <p:ph type="sldNum" sz="quarter" idx="10"/>
          </p:nvPr>
        </p:nvSpPr>
        <p:spPr/>
        <p:txBody>
          <a:bodyPr/>
          <a:lstStyle/>
          <a:p>
            <a:fld id="{DFE5CE69-B664-46E4-996A-11BA059B8F63}" type="slidenum">
              <a:rPr lang="en-US" smtClean="0"/>
              <a:pPr/>
              <a:t>27</a:t>
            </a:fld>
            <a:endParaRPr lang="en-US"/>
          </a:p>
        </p:txBody>
      </p:sp>
    </p:spTree>
    <p:extLst>
      <p:ext uri="{BB962C8B-B14F-4D97-AF65-F5344CB8AC3E}">
        <p14:creationId xmlns:p14="http://schemas.microsoft.com/office/powerpoint/2010/main" val="3062806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a:t>Regulation is learned in relationship.  Regulation starts with external regulation (infant) to Co regulation/ (toddler) to self regulation.</a:t>
            </a:r>
          </a:p>
          <a:p>
            <a:endParaRPr lang="en-US" baseline="0" dirty="0"/>
          </a:p>
          <a:p>
            <a:r>
              <a:rPr lang="en-US" baseline="0" dirty="0"/>
              <a:t>How many folk would agree that many of the kids we serve struggle with controlling and/or managing their emotions /feelings? </a:t>
            </a:r>
          </a:p>
          <a:p>
            <a:r>
              <a:rPr lang="en-US" baseline="0" dirty="0"/>
              <a:t>Do they flip their lid when frustrated, told no?   Get tired, hungry, lonely or scared?  This is a self regulation issue, stemming from what didn’t happen in their early years</a:t>
            </a:r>
          </a:p>
          <a:p>
            <a:endParaRPr lang="en-US" baseline="0" dirty="0"/>
          </a:p>
          <a:p>
            <a:r>
              <a:rPr lang="en-US" baseline="0" dirty="0"/>
              <a:t>You start by being the “safe base”.   The comforter, while teaching them the skills to regulate. Then you practice until they have achieved mastery. </a:t>
            </a:r>
          </a:p>
        </p:txBody>
      </p:sp>
      <p:sp>
        <p:nvSpPr>
          <p:cNvPr id="4" name="Slide Number Placeholder 3"/>
          <p:cNvSpPr>
            <a:spLocks noGrp="1"/>
          </p:cNvSpPr>
          <p:nvPr>
            <p:ph type="sldNum" sz="quarter" idx="10"/>
          </p:nvPr>
        </p:nvSpPr>
        <p:spPr/>
        <p:txBody>
          <a:bodyPr/>
          <a:lstStyle/>
          <a:p>
            <a:fld id="{DFE5CE69-B664-46E4-996A-11BA059B8F63}" type="slidenum">
              <a:rPr lang="en-US" smtClean="0"/>
              <a:pPr/>
              <a:t>28</a:t>
            </a:fld>
            <a:endParaRPr lang="en-US"/>
          </a:p>
        </p:txBody>
      </p:sp>
    </p:spTree>
    <p:extLst>
      <p:ext uri="{BB962C8B-B14F-4D97-AF65-F5344CB8AC3E}">
        <p14:creationId xmlns:p14="http://schemas.microsoft.com/office/powerpoint/2010/main" val="3134765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E5CE69-B664-46E4-996A-11BA059B8F63}" type="slidenum">
              <a:rPr lang="en-US" smtClean="0"/>
              <a:pPr/>
              <a:t>29</a:t>
            </a:fld>
            <a:endParaRPr lang="en-US"/>
          </a:p>
        </p:txBody>
      </p:sp>
    </p:spTree>
    <p:extLst>
      <p:ext uri="{BB962C8B-B14F-4D97-AF65-F5344CB8AC3E}">
        <p14:creationId xmlns:p14="http://schemas.microsoft.com/office/powerpoint/2010/main" val="65078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a:p>
            <a:r>
              <a:rPr lang="en-US" altLang="en-US" b="1" dirty="0">
                <a:latin typeface="Arial" panose="020B0604020202020204" pitchFamily="34" charset="0"/>
              </a:rPr>
              <a:t>INTRO TO SESSION:  </a:t>
            </a:r>
            <a:r>
              <a:rPr lang="en-US" altLang="en-US" dirty="0">
                <a:latin typeface="Arial" panose="020B0604020202020204" pitchFamily="34" charset="0"/>
              </a:rPr>
              <a:t>This last session pulls together all the things we’ve been talking about and focuses on the healing power of an adoptive family. If we understand that your child has experienced loss and grief and trauma, and that this has impacted their developmental journey, how can you as an adoptive parent respond and parent this child in a way that will help them grow to be all he or she can be?    </a:t>
            </a:r>
          </a:p>
          <a:p>
            <a:endParaRPr lang="en-US" altLang="en-US" dirty="0">
              <a:latin typeface="Arial" panose="020B0604020202020204" pitchFamily="34" charset="0"/>
            </a:endParaRPr>
          </a:p>
          <a:p>
            <a:r>
              <a:rPr lang="en-US" altLang="en-US" dirty="0">
                <a:latin typeface="Arial" panose="020B0604020202020204" pitchFamily="34" charset="0"/>
              </a:rPr>
              <a:t>Our previous slide introduced the term survival behaviors, and this is a key concept to understand as we move into this final session.  When it comes to parenting kids who come from hard places, they are going to exhibit behaviors that have helped them survive the difficult things they have lived through and when we can understand and recognize this, it is easier to view their behavior with compassion instead of something that needs consequences.  These parenting strategies are going to prepare and assist parents to focus on building the trust and feelings of safety these children need to develop attachment to their adoptive family and let go of their survival behaviors.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2837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539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Back, take off the Velcro piece and breathe, ground yourself for the next session. Julia will do this and then introduce me. </a:t>
            </a:r>
          </a:p>
          <a:p>
            <a:endParaRPr lang="en-US" dirty="0"/>
          </a:p>
          <a:p>
            <a:r>
              <a:rPr lang="en-US" dirty="0"/>
              <a:t>Make a glitter jar and teach them how to recognize their emotions, then how to calm. </a:t>
            </a:r>
          </a:p>
          <a:p>
            <a:endParaRPr lang="en-US" dirty="0"/>
          </a:p>
        </p:txBody>
      </p:sp>
      <p:sp>
        <p:nvSpPr>
          <p:cNvPr id="4" name="Slide Number Placeholder 3"/>
          <p:cNvSpPr>
            <a:spLocks noGrp="1"/>
          </p:cNvSpPr>
          <p:nvPr>
            <p:ph type="sldNum" sz="quarter" idx="10"/>
          </p:nvPr>
        </p:nvSpPr>
        <p:spPr/>
        <p:txBody>
          <a:bodyPr/>
          <a:lstStyle/>
          <a:p>
            <a:fld id="{DFE5CE69-B664-46E4-996A-11BA059B8F63}" type="slidenum">
              <a:rPr lang="en-US" smtClean="0"/>
              <a:pPr/>
              <a:t>31</a:t>
            </a:fld>
            <a:endParaRPr lang="en-US"/>
          </a:p>
        </p:txBody>
      </p:sp>
    </p:spTree>
    <p:extLst>
      <p:ext uri="{BB962C8B-B14F-4D97-AF65-F5344CB8AC3E}">
        <p14:creationId xmlns:p14="http://schemas.microsoft.com/office/powerpoint/2010/main" val="2320436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3232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Ecological is setting up the environment for success.  Physiological is meeting the needs of the body.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077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6390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7143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When your child is heading for a meltdown,  Stay CALM,  Think FAST.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The Third Principle is Correcting, and that focuses on proactive and responsive strategies to address behavior.   Remember that all these principles work together.   Correcting Principles won’t be very effective if there isn’t a regular pattern of applying the Connection Principles (building trust) and the Empowering Principles (build regulation and emotional skills) Think of these three principles working together as a pyramid, with the broadest part of your base being the Connecting Strategies, the second biggest focus on Empowering, and the top of the pyramid being Correcting Principles.  That is what you are striving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601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When your child is heading for a meltdown,  Stay CALM,  Think FAST</a:t>
            </a:r>
          </a:p>
          <a:p>
            <a:endParaRPr lang="en-US" dirty="0"/>
          </a:p>
          <a:p>
            <a:pPr>
              <a:defRPr/>
            </a:pPr>
            <a:r>
              <a:rPr lang="en-US" dirty="0"/>
              <a:t>In Correcting Principles, there are two sets of strategies.  </a:t>
            </a:r>
          </a:p>
          <a:p>
            <a:pPr marL="176611" indent="-176611">
              <a:buFont typeface="Arial" panose="020B0604020202020204" pitchFamily="34" charset="0"/>
              <a:buChar char="•"/>
              <a:defRPr/>
            </a:pPr>
            <a:r>
              <a:rPr lang="en-US" dirty="0"/>
              <a:t>In proactive strategies, we focus on putting the child on the right path before they even have a chance step foot onto the wrong one. By doing this, we are setting a child up for success. One big proactive strategy is to “encourage the positive.” In encouraging the positive, we aim to consistently praise the child for correct behavior (positive) instead of only focusing on what the child does wrong (negative). If a child does something in the right direction, even something as little as asking politely for a snack, it’s important to be intentional in saying, “Thank you for using your good asking words! I love it when you speak so nicely.” Or if a child is being gentle when handling an animal, say, “Thank you so much for being gentle and kind! That’s so sweet of you. High-five!”</a:t>
            </a:r>
          </a:p>
          <a:p>
            <a:pPr marL="176611" indent="-176611">
              <a:buFont typeface="Arial" panose="020B0604020202020204" pitchFamily="34" charset="0"/>
              <a:buChar char="•"/>
              <a:defRPr/>
            </a:pPr>
            <a:r>
              <a:rPr lang="en-US" dirty="0"/>
              <a:t>The Second strategies include your responsive strategies—those strategies that you will be using in the moment that the behavior occurs.  As we talk more about these responsive, in the moment strategies, we will be exploring something called the IDEAL Response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631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When your child is heading for a meltdown,  Stay CALM,  Think FAST.  </a:t>
            </a:r>
          </a:p>
          <a:p>
            <a:endParaRPr lang="en-US" dirty="0"/>
          </a:p>
          <a:p>
            <a:r>
              <a:rPr lang="en-US" altLang="en-US" dirty="0">
                <a:latin typeface="Arial" panose="020B0604020202020204" pitchFamily="34" charset="0"/>
              </a:rPr>
              <a:t>The idea of playful teaching in rooted in the science that if we can teach using playful strategies, we will be more successful.  Science has determined that it takes approximately 400 repetitions to create a new synapse in the brain unless its done with PLAY in case it takes between 10-20 repetitions.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313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When your child is heading for a meltdown,  Stay CALM,  Think FAST.  </a:t>
            </a:r>
          </a:p>
          <a:p>
            <a:endParaRPr lang="en-US" dirty="0"/>
          </a:p>
          <a:p>
            <a:r>
              <a:rPr lang="en-US" altLang="en-US" dirty="0">
                <a:latin typeface="Arial" panose="020B0604020202020204" pitchFamily="34" charset="0"/>
              </a:rPr>
              <a:t>When working on correcting in the moment, think of these strategies as your “TBRI Power Tools.”  Instead of moving directly to punishment, think about shifting your focus to helping a child modify their behavior.  Your power tools include: </a:t>
            </a:r>
          </a:p>
          <a:p>
            <a:endParaRPr lang="en-US" altLang="en-US" dirty="0">
              <a:latin typeface="Arial" panose="020B0604020202020204" pitchFamily="34" charset="0"/>
            </a:endParaRPr>
          </a:p>
          <a:p>
            <a:r>
              <a:rPr lang="en-US" altLang="en-US" dirty="0">
                <a:latin typeface="Arial" panose="020B0604020202020204" pitchFamily="34" charset="0"/>
              </a:rPr>
              <a:t> </a:t>
            </a:r>
          </a:p>
          <a:p>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628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panose="020B0604020202020204" pitchFamily="34" charset="0"/>
              </a:rPr>
              <a:t>In this session, we will…</a:t>
            </a:r>
          </a:p>
          <a:p>
            <a:pPr marL="176611" indent="-176611">
              <a:buFont typeface="Arial" panose="020B0604020202020204" pitchFamily="34" charset="0"/>
              <a:buChar char="•"/>
              <a:defRPr/>
            </a:pPr>
            <a:r>
              <a:rPr lang="en-US" altLang="en-US" dirty="0">
                <a:latin typeface="Arial" panose="020B0604020202020204" pitchFamily="34" charset="0"/>
              </a:rPr>
              <a:t>Learn how trauma impacts children and their brain development and why traditional discipline may not work.</a:t>
            </a:r>
          </a:p>
          <a:p>
            <a:pPr marL="176611" indent="-176611">
              <a:buFont typeface="Arial" panose="020B0604020202020204" pitchFamily="34" charset="0"/>
              <a:buChar char="•"/>
              <a:defRPr/>
            </a:pPr>
            <a:r>
              <a:rPr lang="en-US" altLang="en-US" dirty="0">
                <a:latin typeface="Arial" panose="020B0604020202020204" pitchFamily="34" charset="0"/>
              </a:rPr>
              <a:t>Learn how a parent’s response can either calm or escalate a situation.</a:t>
            </a:r>
          </a:p>
          <a:p>
            <a:pPr marL="176611" indent="-176611">
              <a:buFont typeface="Arial" panose="020B0604020202020204" pitchFamily="34" charset="0"/>
              <a:buChar char="•"/>
              <a:defRPr/>
            </a:pPr>
            <a:r>
              <a:rPr lang="en-US" altLang="en-US" dirty="0">
                <a:latin typeface="Arial" panose="020B0604020202020204" pitchFamily="34" charset="0"/>
              </a:rPr>
              <a:t>Begin to learn how to apply the three principles of trust-based parenting.</a:t>
            </a:r>
          </a:p>
          <a:p>
            <a:pPr marL="176611" indent="-176611">
              <a:buFont typeface="Arial" panose="020B0604020202020204" pitchFamily="34" charset="0"/>
              <a:buChar char="•"/>
              <a:defRPr/>
            </a:pPr>
            <a:r>
              <a:rPr lang="en-US" altLang="en-US" dirty="0">
                <a:latin typeface="Arial" panose="020B0604020202020204" pitchFamily="34" charset="0"/>
              </a:rPr>
              <a:t>Get an opportunity to apply and practice these strategies to help manage difficult behaviors.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651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When your child is heading for a meltdown,  Stay CALM,  Think FAST.  </a:t>
            </a:r>
          </a:p>
          <a:p>
            <a:endParaRPr lang="en-US" dirty="0"/>
          </a:p>
          <a:p>
            <a:r>
              <a:rPr lang="en-US" altLang="en-US" dirty="0">
                <a:latin typeface="Arial" panose="020B0604020202020204" pitchFamily="34" charset="0"/>
              </a:rPr>
              <a:t>You see examples on this slide of children’s books addressing serious topics.  Reading a fun story is an example of using a proactive, playful technique to change behavior.  These kinds of strategies are more successful in instilling new behaviors than using a punitive approach.</a:t>
            </a:r>
          </a:p>
          <a:p>
            <a:endParaRPr lang="en-US" altLang="en-US" dirty="0">
              <a:latin typeface="Arial" panose="020B0604020202020204" pitchFamily="34" charset="0"/>
            </a:endParaRPr>
          </a:p>
          <a:p>
            <a:r>
              <a:rPr lang="en-US" altLang="en-US" dirty="0">
                <a:latin typeface="Arial" panose="020B0604020202020204" pitchFamily="34" charset="0"/>
              </a:rPr>
              <a:t>On this slide are some books written by Julia Cook and she writes many of the books you see.  Reading books about behavioral habits or issues can be a playful way of introducing other ways of interacting.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392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When your child is heading for a meltdown,  Stay CALM,  Think FAST.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146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r>
              <a:rPr lang="en-US" dirty="0"/>
              <a:t>. Teach children </a:t>
            </a:r>
          </a:p>
          <a:p>
            <a:r>
              <a:rPr lang="en-US" dirty="0" err="1"/>
              <a:t>Negotion</a:t>
            </a:r>
            <a:endParaRPr lang="en-US" dirty="0"/>
          </a:p>
          <a:p>
            <a:r>
              <a:rPr lang="en-US" dirty="0"/>
              <a:t>Social Skills</a:t>
            </a:r>
          </a:p>
          <a:p>
            <a:r>
              <a:rPr lang="en-US" dirty="0"/>
              <a:t>Words have power</a:t>
            </a:r>
          </a:p>
          <a:p>
            <a:r>
              <a:rPr lang="en-US" dirty="0"/>
              <a:t>Keeps behavior moving forward. </a:t>
            </a:r>
          </a:p>
        </p:txBody>
      </p:sp>
      <p:sp>
        <p:nvSpPr>
          <p:cNvPr id="4" name="Slide Number Placeholder 3"/>
          <p:cNvSpPr>
            <a:spLocks noGrp="1"/>
          </p:cNvSpPr>
          <p:nvPr>
            <p:ph type="sldNum" sz="quarter" idx="5"/>
          </p:nvPr>
        </p:nvSpPr>
        <p:spPr/>
        <p:txBody>
          <a:bodyPr/>
          <a:lstStyle/>
          <a:p>
            <a:fld id="{DFE5CE69-B664-46E4-996A-11BA059B8F63}" type="slidenum">
              <a:rPr lang="en-US" smtClean="0"/>
              <a:pPr/>
              <a:t>42</a:t>
            </a:fld>
            <a:endParaRPr lang="en-US"/>
          </a:p>
        </p:txBody>
      </p:sp>
    </p:spTree>
    <p:extLst>
      <p:ext uri="{BB962C8B-B14F-4D97-AF65-F5344CB8AC3E}">
        <p14:creationId xmlns:p14="http://schemas.microsoft.com/office/powerpoint/2010/main" val="2758470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r>
              <a:rPr lang="en-US" dirty="0"/>
              <a:t>. Activity: Choose three you will start with your family this week. </a:t>
            </a:r>
          </a:p>
          <a:p>
            <a:r>
              <a:rPr lang="en-US" dirty="0"/>
              <a:t>How will you teach this in a fun way?</a:t>
            </a:r>
          </a:p>
          <a:p>
            <a:endParaRPr lang="en-US" dirty="0"/>
          </a:p>
          <a:p>
            <a:r>
              <a:rPr lang="en-US" altLang="en-US" dirty="0">
                <a:latin typeface="Arial" panose="020B0604020202020204" pitchFamily="34" charset="0"/>
              </a:rPr>
              <a:t>Life Value Terms or Life Value Scripts.  Such as showing respect, using your words, being gentle and kind, who is the boss, listening and obeying, and accepting the answer no. We will not go into detail on this point, but please reference the Handout titled LIFE VALUE SCRIPTS.  They even have free downloadable posters that you can put up in your home.</a:t>
            </a:r>
          </a:p>
          <a:p>
            <a:r>
              <a:rPr lang="en-US" altLang="en-US" b="1" dirty="0">
                <a:latin typeface="Arial" panose="020B0604020202020204" pitchFamily="34" charset="0"/>
              </a:rPr>
              <a:t> </a:t>
            </a:r>
          </a:p>
          <a:p>
            <a:r>
              <a:rPr lang="en-US" altLang="en-US" dirty="0">
                <a:latin typeface="Arial" panose="020B0604020202020204" pitchFamily="34" charset="0"/>
              </a:rPr>
              <a:t> BACKGROUND:  Children who are adopted from foster care are not in need of families because of happy circumstances. These children need a family because their biological family was unable or unwilling to do so. Poverty, abuse and neglect are likely to have affected your child’s early development and may not have had positive social skills modeled for them in their early years. Social skills like respect, listening, and obedience are necessary for navigating relationships with adults and may be a foreign concept to your child. It is not fair to the child to expect he or she inherently understands the complexities of social interactions without such skills being modeled for them. For many children who have been adopted, the social skills necessary to successfully navigate their world can be taught through patience and practice with the help of parents</a:t>
            </a:r>
          </a:p>
          <a:p>
            <a:r>
              <a:rPr lang="en-US" altLang="en-US" dirty="0">
                <a:latin typeface="Arial" panose="020B0604020202020204" pitchFamily="34" charset="0"/>
              </a:rPr>
              <a:t>To help children from “hard places,” we encourage a concept called “Life Value Terms” that are easy for them to understand.  These are simple ideas that you point out, model the skill and have the child practice the skill. In TBRI, Dr. Karyn Purvis explains these “scripts” as using a few meaningful words to teach appropriate social skills.  These phrases are short and to the point, so that children can understand the terms clearly. Being verbose or lecturing children, especially those with learning difficulties, often does not work in teaching and correcting social behaviors. </a:t>
            </a:r>
          </a:p>
          <a:p>
            <a:r>
              <a:rPr lang="en-US" altLang="en-US" dirty="0">
                <a:latin typeface="Arial" panose="020B0604020202020204" pitchFamily="34" charset="0"/>
              </a:rPr>
              <a:t> </a:t>
            </a:r>
          </a:p>
          <a:p>
            <a:r>
              <a:rPr lang="en-US" altLang="en-US" b="1" dirty="0">
                <a:latin typeface="Arial" panose="020B0604020202020204" pitchFamily="34" charset="0"/>
              </a:rPr>
              <a:t>Reference:  HANDOUT #5-3: LIFE VALUE SCRIPTS</a:t>
            </a:r>
          </a:p>
          <a:p>
            <a:r>
              <a:rPr lang="en-US" altLang="en-US" b="1" dirty="0">
                <a:latin typeface="Arial" panose="020B0604020202020204" pitchFamily="34" charset="0"/>
              </a:rPr>
              <a:t>Free downloadable posters: https://child.tcu.edu/wp-content/uploads/2017/07/TBRI-LVT-10-Pack.pdf</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We are going to go over a few examples of these scripts and how they can be used.  (go over examples before discussing main point).</a:t>
            </a: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b="1" i="1" u="sng" dirty="0">
                <a:latin typeface="Arial" panose="020B0604020202020204" pitchFamily="34" charset="0"/>
              </a:rPr>
              <a:t>EXAMPLES:   Pick Two Scripts Below or use these examples to illustrate</a:t>
            </a:r>
          </a:p>
          <a:p>
            <a:endParaRPr lang="en-US" altLang="en-US" b="1" i="1" u="sng" dirty="0">
              <a:latin typeface="Arial" panose="020B0604020202020204" pitchFamily="34" charset="0"/>
            </a:endParaRPr>
          </a:p>
          <a:p>
            <a:r>
              <a:rPr lang="en-US" altLang="en-US" b="1" u="sng" dirty="0">
                <a:latin typeface="Arial" panose="020B0604020202020204" pitchFamily="34" charset="0"/>
              </a:rPr>
              <a:t>“Are you asking or telling?” </a:t>
            </a:r>
            <a:r>
              <a:rPr lang="en-US" altLang="en-US" dirty="0">
                <a:latin typeface="Arial" panose="020B0604020202020204" pitchFamily="34" charset="0"/>
              </a:rPr>
              <a:t>An example of this script would be if a child demanded, give me some </a:t>
            </a:r>
            <a:r>
              <a:rPr lang="en-US" altLang="en-US" dirty="0" err="1">
                <a:latin typeface="Arial" panose="020B0604020202020204" pitchFamily="34" charset="0"/>
              </a:rPr>
              <a:t>french</a:t>
            </a:r>
            <a:r>
              <a:rPr lang="en-US" altLang="en-US" dirty="0">
                <a:latin typeface="Arial" panose="020B0604020202020204" pitchFamily="34" charset="0"/>
              </a:rPr>
              <a:t> fries.  You would respond, whoa, are you asking or telling?   Then state, “try again with respect.”</a:t>
            </a:r>
          </a:p>
          <a:p>
            <a:endParaRPr lang="en-US" altLang="en-US" dirty="0">
              <a:latin typeface="Arial" panose="020B0604020202020204" pitchFamily="34" charset="0"/>
            </a:endParaRPr>
          </a:p>
          <a:p>
            <a:r>
              <a:rPr lang="en-US" altLang="en-US" b="1" u="sng" dirty="0">
                <a:latin typeface="Arial" panose="020B0604020202020204" pitchFamily="34" charset="0"/>
              </a:rPr>
              <a:t>Try again with Respect</a:t>
            </a:r>
            <a:r>
              <a:rPr lang="en-US" altLang="en-US" b="1" i="1" u="sng" dirty="0">
                <a:latin typeface="Arial" panose="020B0604020202020204" pitchFamily="34" charset="0"/>
              </a:rPr>
              <a:t> </a:t>
            </a:r>
            <a:r>
              <a:rPr lang="en-US" altLang="en-US" b="1" i="1" dirty="0">
                <a:latin typeface="Arial" panose="020B0604020202020204" pitchFamily="34" charset="0"/>
              </a:rPr>
              <a:t>  </a:t>
            </a:r>
            <a:r>
              <a:rPr lang="en-US" altLang="en-US" dirty="0">
                <a:latin typeface="Arial" panose="020B0604020202020204" pitchFamily="34" charset="0"/>
              </a:rPr>
              <a:t>Teach the child to treat themselves and others with respect. There is no tolerance for disrespect of any kind. Respectful behaviors include respectful voice, respectful facial expressions and attitudes, respecting others’ space, and respecting others’ belongings. If a child is disrespectful, redirect with the short statement, “Try that again with respect.” When the child is respectful, reinforce with, “That was great showing respect!”</a:t>
            </a:r>
          </a:p>
          <a:p>
            <a:r>
              <a:rPr lang="en-US" altLang="en-US" dirty="0">
                <a:latin typeface="Arial" panose="020B0604020202020204" pitchFamily="34" charset="0"/>
              </a:rPr>
              <a:t> </a:t>
            </a:r>
          </a:p>
          <a:p>
            <a:r>
              <a:rPr lang="en-US" altLang="en-US" b="1" u="sng" dirty="0">
                <a:latin typeface="Arial" panose="020B0604020202020204" pitchFamily="34" charset="0"/>
              </a:rPr>
              <a:t>With Respect</a:t>
            </a:r>
            <a:r>
              <a:rPr lang="en-US" altLang="en-US" b="1" i="1" u="sng" dirty="0">
                <a:latin typeface="Arial" panose="020B0604020202020204" pitchFamily="34" charset="0"/>
              </a:rPr>
              <a:t> </a:t>
            </a:r>
            <a:r>
              <a:rPr lang="en-US" altLang="en-US" b="1" i="1" dirty="0">
                <a:latin typeface="Arial" panose="020B0604020202020204" pitchFamily="34" charset="0"/>
              </a:rPr>
              <a:t>  </a:t>
            </a:r>
            <a:r>
              <a:rPr lang="en-US" altLang="en-US" dirty="0">
                <a:latin typeface="Arial" panose="020B0604020202020204" pitchFamily="34" charset="0"/>
              </a:rPr>
              <a:t>Teach the child to treat themselves and others with respect. There is no tolerance for disrespect of any kind. Respectful behaviors include respectful voice, respectful facial expressions and attitudes, respecting others’ space, and respecting others’ belongings. If a child is disrespectful, redirect with the short statement, “Try that again with respect.” When the child is respectful, reinforce with, “That was great showing respect!”</a:t>
            </a:r>
          </a:p>
          <a:p>
            <a:r>
              <a:rPr lang="en-US" altLang="en-US" dirty="0">
                <a:latin typeface="Arial" panose="020B0604020202020204" pitchFamily="34" charset="0"/>
              </a:rPr>
              <a:t> </a:t>
            </a:r>
          </a:p>
          <a:p>
            <a:r>
              <a:rPr lang="en-US" altLang="en-US" dirty="0">
                <a:latin typeface="Arial" panose="020B0604020202020204" pitchFamily="34" charset="0"/>
              </a:rPr>
              <a:t>“</a:t>
            </a:r>
            <a:r>
              <a:rPr lang="en-US" altLang="en-US" b="1" u="sng" dirty="0">
                <a:latin typeface="Arial" panose="020B0604020202020204" pitchFamily="34" charset="0"/>
              </a:rPr>
              <a:t>Listen and mind”</a:t>
            </a:r>
            <a:r>
              <a:rPr lang="en-US" altLang="en-US" dirty="0">
                <a:latin typeface="Arial" panose="020B0604020202020204" pitchFamily="34" charset="0"/>
              </a:rPr>
              <a:t> The parent or teacher is the authority with the child. When a child is given an instruction, it can be helpful to remind them, especially if</a:t>
            </a:r>
          </a:p>
          <a:p>
            <a:r>
              <a:rPr lang="en-US" altLang="en-US" dirty="0">
                <a:latin typeface="Arial" panose="020B0604020202020204" pitchFamily="34" charset="0"/>
              </a:rPr>
              <a:t>they hesitate in following the direction, to “listen and obey.” Always follow with, “Good listening and obeying.” We implement “practice drills” in the form of games that require immediate compliance, such as “Simon Says” so that the child can playfully practice the skill. By using the game “Simon Says,” we will ask the child to mimic our words, voice (tone, loudness) body, and facial expression “matching.”</a:t>
            </a:r>
          </a:p>
          <a:p>
            <a:r>
              <a:rPr lang="en-US" altLang="en-US" dirty="0">
                <a:latin typeface="Arial" panose="020B0604020202020204" pitchFamily="34" charset="0"/>
              </a:rPr>
              <a:t> </a:t>
            </a:r>
          </a:p>
          <a:p>
            <a:r>
              <a:rPr lang="en-US" altLang="en-US" dirty="0">
                <a:latin typeface="Arial" panose="020B0604020202020204" pitchFamily="34" charset="0"/>
              </a:rPr>
              <a:t>“</a:t>
            </a:r>
            <a:r>
              <a:rPr lang="en-US" altLang="en-US" b="1" u="sng" dirty="0">
                <a:latin typeface="Arial" panose="020B0604020202020204" pitchFamily="34" charset="0"/>
              </a:rPr>
              <a:t>Use Your Words</a:t>
            </a:r>
            <a:r>
              <a:rPr lang="en-US" altLang="en-US" dirty="0">
                <a:latin typeface="Arial" panose="020B0604020202020204" pitchFamily="34" charset="0"/>
              </a:rPr>
              <a:t>” At-risk children often express their feelings with tantrums, running away, or aggression. Although it is important to understand these</a:t>
            </a:r>
          </a:p>
          <a:p>
            <a:r>
              <a:rPr lang="en-US" altLang="en-US" dirty="0">
                <a:latin typeface="Arial" panose="020B0604020202020204" pitchFamily="34" charset="0"/>
              </a:rPr>
              <a:t>behaviors in terms of the underlying feelings, it is important to continually prompt the child to “use your words” to express needs and feelings. It is also helpful to model this script yourself. You might tell your child, “Right now I am feeling sad. What are you feeling?” Be sure to praise them with, “That’s great using your words!” when they talk.</a:t>
            </a:r>
          </a:p>
          <a:p>
            <a:r>
              <a:rPr lang="en-US" altLang="en-US" dirty="0">
                <a:latin typeface="Arial" panose="020B0604020202020204" pitchFamily="34" charset="0"/>
              </a:rPr>
              <a:t> </a:t>
            </a:r>
          </a:p>
          <a:p>
            <a:r>
              <a:rPr lang="en-US" altLang="en-US" dirty="0">
                <a:latin typeface="Arial" panose="020B0604020202020204" pitchFamily="34" charset="0"/>
              </a:rPr>
              <a:t>************************************************************</a:t>
            </a:r>
          </a:p>
          <a:p>
            <a:r>
              <a:rPr lang="en-US" altLang="en-US" b="1" dirty="0">
                <a:latin typeface="Arial" panose="020B0604020202020204" pitchFamily="34" charset="0"/>
              </a:rPr>
              <a:t>Main Point</a:t>
            </a:r>
            <a:r>
              <a:rPr lang="en-US" altLang="en-US" dirty="0">
                <a:latin typeface="Arial" panose="020B0604020202020204" pitchFamily="34" charset="0"/>
              </a:rPr>
              <a:t>: Initially these phrases may be meaningless to a child, but it is up to parents to give those phrases meaning.  A parent should model and teach what these scripts mean and then use them to prompt appropriate responses in a child that should then be noted and praised.</a:t>
            </a:r>
          </a:p>
          <a:p>
            <a:r>
              <a:rPr lang="en-US" altLang="en-US" dirty="0">
                <a:latin typeface="Arial" panose="020B0604020202020204" pitchFamily="34" charset="0"/>
              </a:rPr>
              <a:t>.</a:t>
            </a:r>
          </a:p>
          <a:p>
            <a:r>
              <a:rPr lang="en-US" altLang="en-US" dirty="0">
                <a:latin typeface="Arial" panose="020B0604020202020204" pitchFamily="34" charset="0"/>
              </a:rPr>
              <a:t> </a:t>
            </a:r>
          </a:p>
          <a:p>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FE5CE69-B664-46E4-996A-11BA059B8F63}" type="slidenum">
              <a:rPr lang="en-US" smtClean="0"/>
              <a:pPr/>
              <a:t>43</a:t>
            </a:fld>
            <a:endParaRPr lang="en-US"/>
          </a:p>
        </p:txBody>
      </p:sp>
    </p:spTree>
    <p:extLst>
      <p:ext uri="{BB962C8B-B14F-4D97-AF65-F5344CB8AC3E}">
        <p14:creationId xmlns:p14="http://schemas.microsoft.com/office/powerpoint/2010/main" val="3078137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r>
              <a:rPr lang="en-US" dirty="0"/>
              <a:t>. Teach children </a:t>
            </a:r>
          </a:p>
          <a:p>
            <a:r>
              <a:rPr lang="en-US" dirty="0" err="1"/>
              <a:t>Negotion</a:t>
            </a:r>
            <a:endParaRPr lang="en-US" dirty="0"/>
          </a:p>
          <a:p>
            <a:r>
              <a:rPr lang="en-US" dirty="0"/>
              <a:t>Social Skills</a:t>
            </a:r>
          </a:p>
          <a:p>
            <a:r>
              <a:rPr lang="en-US" dirty="0"/>
              <a:t>Words have power</a:t>
            </a:r>
          </a:p>
          <a:p>
            <a:r>
              <a:rPr lang="en-US" dirty="0"/>
              <a:t>Keeps behavior moving forward.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rPr>
              <a:t>Giving choices</a:t>
            </a:r>
            <a:r>
              <a:rPr lang="en-US" altLang="en-US" dirty="0">
                <a:latin typeface="Arial" panose="020B0604020202020204" pitchFamily="34" charset="0"/>
              </a:rPr>
              <a:t> of what the child can do next.  The key to using this strategy is that you must be okay with either choice. There is no “right” or wrong” choice.  For example:  </a:t>
            </a:r>
            <a:r>
              <a:rPr lang="en-US" altLang="en-US" i="1" dirty="0">
                <a:latin typeface="Arial" panose="020B0604020202020204" pitchFamily="34" charset="0"/>
              </a:rPr>
              <a:t>Would you like to do your homework or fail?</a:t>
            </a:r>
            <a:r>
              <a:rPr lang="en-US" altLang="en-US" dirty="0">
                <a:latin typeface="Arial" panose="020B0604020202020204" pitchFamily="34" charset="0"/>
              </a:rPr>
              <a:t>  Is not a good choice because you would not be okay with the choice to fail.  </a:t>
            </a:r>
            <a:r>
              <a:rPr lang="en-US" altLang="en-US" i="1" dirty="0">
                <a:latin typeface="Arial" panose="020B0604020202020204" pitchFamily="34" charset="0"/>
              </a:rPr>
              <a:t>Would you like to do homework when you first get home from school or after dinner?</a:t>
            </a:r>
            <a:r>
              <a:rPr lang="en-US" altLang="en-US" dirty="0">
                <a:latin typeface="Arial" panose="020B0604020202020204" pitchFamily="34" charset="0"/>
              </a:rPr>
              <a:t> would be a choice you could give and live with the response.</a:t>
            </a:r>
          </a:p>
          <a:p>
            <a:endParaRPr lang="en-US" dirty="0"/>
          </a:p>
        </p:txBody>
      </p:sp>
      <p:sp>
        <p:nvSpPr>
          <p:cNvPr id="4" name="Slide Number Placeholder 3"/>
          <p:cNvSpPr>
            <a:spLocks noGrp="1"/>
          </p:cNvSpPr>
          <p:nvPr>
            <p:ph type="sldNum" sz="quarter" idx="5"/>
          </p:nvPr>
        </p:nvSpPr>
        <p:spPr/>
        <p:txBody>
          <a:bodyPr/>
          <a:lstStyle/>
          <a:p>
            <a:fld id="{DFE5CE69-B664-46E4-996A-11BA059B8F63}" type="slidenum">
              <a:rPr lang="en-US" smtClean="0"/>
              <a:pPr/>
              <a:t>44</a:t>
            </a:fld>
            <a:endParaRPr lang="en-US"/>
          </a:p>
        </p:txBody>
      </p:sp>
    </p:spTree>
    <p:extLst>
      <p:ext uri="{BB962C8B-B14F-4D97-AF65-F5344CB8AC3E}">
        <p14:creationId xmlns:p14="http://schemas.microsoft.com/office/powerpoint/2010/main" val="28879021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r>
              <a:rPr lang="en-US" dirty="0"/>
              <a:t>. Teach children </a:t>
            </a:r>
          </a:p>
          <a:p>
            <a:r>
              <a:rPr lang="en-US" dirty="0" err="1"/>
              <a:t>Negotion</a:t>
            </a:r>
            <a:endParaRPr lang="en-US" dirty="0"/>
          </a:p>
          <a:p>
            <a:r>
              <a:rPr lang="en-US" dirty="0"/>
              <a:t>Social Skills</a:t>
            </a:r>
          </a:p>
          <a:p>
            <a:r>
              <a:rPr lang="en-US" dirty="0"/>
              <a:t>Words have power</a:t>
            </a:r>
          </a:p>
          <a:p>
            <a:r>
              <a:rPr lang="en-US" dirty="0"/>
              <a:t>Keeps behavior moving forward. </a:t>
            </a:r>
          </a:p>
        </p:txBody>
      </p:sp>
      <p:sp>
        <p:nvSpPr>
          <p:cNvPr id="4" name="Slide Number Placeholder 3"/>
          <p:cNvSpPr>
            <a:spLocks noGrp="1"/>
          </p:cNvSpPr>
          <p:nvPr>
            <p:ph type="sldNum" sz="quarter" idx="5"/>
          </p:nvPr>
        </p:nvSpPr>
        <p:spPr/>
        <p:txBody>
          <a:bodyPr/>
          <a:lstStyle/>
          <a:p>
            <a:fld id="{DFE5CE69-B664-46E4-996A-11BA059B8F63}" type="slidenum">
              <a:rPr lang="en-US" smtClean="0"/>
              <a:pPr/>
              <a:t>45</a:t>
            </a:fld>
            <a:endParaRPr lang="en-US"/>
          </a:p>
        </p:txBody>
      </p:sp>
    </p:spTree>
    <p:extLst>
      <p:ext uri="{BB962C8B-B14F-4D97-AF65-F5344CB8AC3E}">
        <p14:creationId xmlns:p14="http://schemas.microsoft.com/office/powerpoint/2010/main" val="42813854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Compromise</a:t>
            </a:r>
            <a:r>
              <a:rPr lang="en-US" altLang="en-US" dirty="0">
                <a:latin typeface="Arial" panose="020B0604020202020204" pitchFamily="34" charset="0"/>
              </a:rPr>
              <a:t> The compromise is another strategy that might be new to participants.  When a child can ask for a compromise, you are not giving them all the control and the power.  You give them an opportunity to ask to share some power with them and allow their voice to be heard and their needs to be met. It is a way to avoid power struggles and tantrums while still maintaining parental authority.  Here is an example of how a compromise might look:</a:t>
            </a:r>
          </a:p>
          <a:p>
            <a:r>
              <a:rPr lang="en-US" altLang="en-US" dirty="0">
                <a:latin typeface="Arial" panose="020B0604020202020204" pitchFamily="34" charset="0"/>
              </a:rPr>
              <a:t> </a:t>
            </a:r>
          </a:p>
          <a:p>
            <a:r>
              <a:rPr lang="en-US" altLang="en-US" dirty="0">
                <a:latin typeface="Arial" panose="020B0604020202020204" pitchFamily="34" charset="0"/>
              </a:rPr>
              <a:t>Example of Compromise: Excerpt by Kayla North Example</a:t>
            </a:r>
          </a:p>
          <a:p>
            <a:r>
              <a:rPr lang="en-US" altLang="en-US" b="1" i="1" dirty="0">
                <a:latin typeface="Arial" panose="020B0604020202020204" pitchFamily="34" charset="0"/>
              </a:rPr>
              <a:t>Me:</a:t>
            </a:r>
            <a:r>
              <a:rPr lang="en-US" altLang="en-US" i="1" dirty="0">
                <a:latin typeface="Arial" panose="020B0604020202020204" pitchFamily="34" charset="0"/>
              </a:rPr>
              <a:t> Son, please go get your room cleaned up.</a:t>
            </a:r>
            <a:br>
              <a:rPr lang="en-US" altLang="en-US" i="1" dirty="0">
                <a:latin typeface="Arial" panose="020B0604020202020204" pitchFamily="34" charset="0"/>
              </a:rPr>
            </a:br>
            <a:r>
              <a:rPr lang="en-US" altLang="en-US" b="1" i="1" dirty="0">
                <a:latin typeface="Arial" panose="020B0604020202020204" pitchFamily="34" charset="0"/>
              </a:rPr>
              <a:t>Son:</a:t>
            </a:r>
            <a:r>
              <a:rPr lang="en-US" altLang="en-US" i="1" dirty="0">
                <a:latin typeface="Arial" panose="020B0604020202020204" pitchFamily="34" charset="0"/>
              </a:rPr>
              <a:t> (who is playing a video game) Ugh!! Can’t I just finish this level first?</a:t>
            </a:r>
            <a:br>
              <a:rPr lang="en-US" altLang="en-US" i="1" dirty="0">
                <a:latin typeface="Arial" panose="020B0604020202020204" pitchFamily="34" charset="0"/>
              </a:rPr>
            </a:br>
            <a:r>
              <a:rPr lang="en-US" altLang="en-US" b="1" i="1" dirty="0">
                <a:latin typeface="Arial" panose="020B0604020202020204" pitchFamily="34" charset="0"/>
              </a:rPr>
              <a:t>Me:</a:t>
            </a:r>
            <a:r>
              <a:rPr lang="en-US" altLang="en-US" i="1" dirty="0">
                <a:latin typeface="Arial" panose="020B0604020202020204" pitchFamily="34" charset="0"/>
              </a:rPr>
              <a:t> Whoa! I don’t like that tone. Are you asking for a compromise?</a:t>
            </a:r>
            <a:br>
              <a:rPr lang="en-US" altLang="en-US" i="1" dirty="0">
                <a:latin typeface="Arial" panose="020B0604020202020204" pitchFamily="34" charset="0"/>
              </a:rPr>
            </a:br>
            <a:r>
              <a:rPr lang="en-US" altLang="en-US" b="1" i="1" dirty="0">
                <a:latin typeface="Arial" panose="020B0604020202020204" pitchFamily="34" charset="0"/>
              </a:rPr>
              <a:t>Son:</a:t>
            </a:r>
            <a:r>
              <a:rPr lang="en-US" altLang="en-US" i="1" dirty="0">
                <a:latin typeface="Arial" panose="020B0604020202020204" pitchFamily="34" charset="0"/>
              </a:rPr>
              <a:t> Yes.</a:t>
            </a:r>
            <a:br>
              <a:rPr lang="en-US" altLang="en-US" i="1" dirty="0">
                <a:latin typeface="Arial" panose="020B0604020202020204" pitchFamily="34" charset="0"/>
              </a:rPr>
            </a:br>
            <a:r>
              <a:rPr lang="en-US" altLang="en-US" b="1" i="1" dirty="0">
                <a:latin typeface="Arial" panose="020B0604020202020204" pitchFamily="34" charset="0"/>
              </a:rPr>
              <a:t>Me:</a:t>
            </a:r>
            <a:r>
              <a:rPr lang="en-US" altLang="en-US" i="1" dirty="0">
                <a:latin typeface="Arial" panose="020B0604020202020204" pitchFamily="34" charset="0"/>
              </a:rPr>
              <a:t> I’m listening.</a:t>
            </a:r>
            <a:br>
              <a:rPr lang="en-US" altLang="en-US" i="1" dirty="0">
                <a:latin typeface="Arial" panose="020B0604020202020204" pitchFamily="34" charset="0"/>
              </a:rPr>
            </a:br>
            <a:r>
              <a:rPr lang="en-US" altLang="en-US" b="1" i="1" dirty="0">
                <a:latin typeface="Arial" panose="020B0604020202020204" pitchFamily="34" charset="0"/>
              </a:rPr>
              <a:t>Son: </a:t>
            </a:r>
            <a:r>
              <a:rPr lang="en-US" altLang="en-US" i="1" dirty="0">
                <a:latin typeface="Arial" panose="020B0604020202020204" pitchFamily="34" charset="0"/>
              </a:rPr>
              <a:t>May I have a compromise?</a:t>
            </a:r>
            <a:br>
              <a:rPr lang="en-US" altLang="en-US" i="1" dirty="0">
                <a:latin typeface="Arial" panose="020B0604020202020204" pitchFamily="34" charset="0"/>
              </a:rPr>
            </a:br>
            <a:r>
              <a:rPr lang="en-US" altLang="en-US" b="1" i="1" dirty="0">
                <a:latin typeface="Arial" panose="020B0604020202020204" pitchFamily="34" charset="0"/>
              </a:rPr>
              <a:t>Me:</a:t>
            </a:r>
            <a:r>
              <a:rPr lang="en-US" altLang="en-US" i="1" dirty="0">
                <a:latin typeface="Arial" panose="020B0604020202020204" pitchFamily="34" charset="0"/>
              </a:rPr>
              <a:t> What’s your compromise?</a:t>
            </a:r>
            <a:br>
              <a:rPr lang="en-US" altLang="en-US" i="1" dirty="0">
                <a:latin typeface="Arial" panose="020B0604020202020204" pitchFamily="34" charset="0"/>
              </a:rPr>
            </a:br>
            <a:r>
              <a:rPr lang="en-US" altLang="en-US" b="1" i="1" dirty="0">
                <a:latin typeface="Arial" panose="020B0604020202020204" pitchFamily="34" charset="0"/>
              </a:rPr>
              <a:t>Son:</a:t>
            </a:r>
            <a:r>
              <a:rPr lang="en-US" altLang="en-US" i="1" dirty="0">
                <a:latin typeface="Arial" panose="020B0604020202020204" pitchFamily="34" charset="0"/>
              </a:rPr>
              <a:t> May I finish this level on my game and then go do it?</a:t>
            </a:r>
            <a:br>
              <a:rPr lang="en-US" altLang="en-US" i="1" dirty="0">
                <a:latin typeface="Arial" panose="020B0604020202020204" pitchFamily="34" charset="0"/>
              </a:rPr>
            </a:br>
            <a:r>
              <a:rPr lang="en-US" altLang="en-US" b="1" i="1" dirty="0">
                <a:latin typeface="Arial" panose="020B0604020202020204" pitchFamily="34" charset="0"/>
              </a:rPr>
              <a:t>Me:</a:t>
            </a:r>
            <a:r>
              <a:rPr lang="en-US" altLang="en-US" i="1" dirty="0">
                <a:latin typeface="Arial" panose="020B0604020202020204" pitchFamily="34" charset="0"/>
              </a:rPr>
              <a:t> Sure! That’s a good job asking for a compromise!</a:t>
            </a:r>
            <a:endParaRPr lang="en-US" altLang="en-US" dirty="0">
              <a:latin typeface="Arial" panose="020B0604020202020204" pitchFamily="34" charset="0"/>
            </a:endParaRPr>
          </a:p>
          <a:p>
            <a:r>
              <a:rPr lang="en-US" altLang="en-US" dirty="0">
                <a:latin typeface="Arial" panose="020B0604020202020204" pitchFamily="34" charset="0"/>
              </a:rPr>
              <a:t> </a:t>
            </a:r>
          </a:p>
          <a:p>
            <a:r>
              <a:rPr lang="en-US" altLang="en-US" dirty="0">
                <a:latin typeface="Arial" panose="020B0604020202020204" pitchFamily="34" charset="0"/>
              </a:rPr>
              <a:t>By using compromises our kids have learned that they have a voice. They know that I can’t always give them or agree to a compromise, but they also know that I will as often as I can.  And the funny thing is that they now can accept ‘no’ much better than in the past.   Remember – compromising is </a:t>
            </a:r>
            <a:r>
              <a:rPr lang="en-US" altLang="en-US" b="1" dirty="0">
                <a:latin typeface="Arial" panose="020B0604020202020204" pitchFamily="34" charset="0"/>
              </a:rPr>
              <a:t>NOT</a:t>
            </a:r>
            <a:r>
              <a:rPr lang="en-US" altLang="en-US" dirty="0">
                <a:latin typeface="Arial" panose="020B0604020202020204" pitchFamily="34" charset="0"/>
              </a:rPr>
              <a:t> about allowing our kids to argue or debate with us, nor is it about losing our control or giving them all the control. It is about sharing power – our power.  Compromises give our kids a voice and allow them to </a:t>
            </a:r>
            <a:r>
              <a:rPr lang="en-US" altLang="en-US" b="1" dirty="0">
                <a:latin typeface="Arial" panose="020B0604020202020204" pitchFamily="34" charset="0"/>
              </a:rPr>
              <a:t>RESPECTFULLY</a:t>
            </a:r>
            <a:r>
              <a:rPr lang="en-US" altLang="en-US" dirty="0">
                <a:latin typeface="Arial" panose="020B0604020202020204" pitchFamily="34" charset="0"/>
              </a:rPr>
              <a:t> ask for what they want and need.  And compromises give us as parents the opportunity to teach our kids an important way of relating that builds trust and connection.</a:t>
            </a:r>
          </a:p>
          <a:p>
            <a:endParaRPr lang="en-US" dirty="0"/>
          </a:p>
          <a:p>
            <a:r>
              <a:rPr lang="en-US" dirty="0"/>
              <a:t>. Teach children </a:t>
            </a:r>
          </a:p>
          <a:p>
            <a:r>
              <a:rPr lang="en-US" dirty="0" err="1"/>
              <a:t>Negotion</a:t>
            </a:r>
            <a:endParaRPr lang="en-US" dirty="0"/>
          </a:p>
          <a:p>
            <a:r>
              <a:rPr lang="en-US" dirty="0"/>
              <a:t>Social Skills</a:t>
            </a:r>
          </a:p>
          <a:p>
            <a:r>
              <a:rPr lang="en-US" dirty="0"/>
              <a:t>Words have power</a:t>
            </a:r>
          </a:p>
          <a:p>
            <a:r>
              <a:rPr lang="en-US" dirty="0"/>
              <a:t>Keeps behavior moving forward. </a:t>
            </a:r>
          </a:p>
        </p:txBody>
      </p:sp>
      <p:sp>
        <p:nvSpPr>
          <p:cNvPr id="4" name="Slide Number Placeholder 3"/>
          <p:cNvSpPr>
            <a:spLocks noGrp="1"/>
          </p:cNvSpPr>
          <p:nvPr>
            <p:ph type="sldNum" sz="quarter" idx="5"/>
          </p:nvPr>
        </p:nvSpPr>
        <p:spPr/>
        <p:txBody>
          <a:bodyPr/>
          <a:lstStyle/>
          <a:p>
            <a:fld id="{DFE5CE69-B664-46E4-996A-11BA059B8F63}" type="slidenum">
              <a:rPr lang="en-US" smtClean="0"/>
              <a:pPr/>
              <a:t>46</a:t>
            </a:fld>
            <a:endParaRPr lang="en-US"/>
          </a:p>
        </p:txBody>
      </p:sp>
    </p:spTree>
    <p:extLst>
      <p:ext uri="{BB962C8B-B14F-4D97-AF65-F5344CB8AC3E}">
        <p14:creationId xmlns:p14="http://schemas.microsoft.com/office/powerpoint/2010/main" val="1242898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rPr>
              <a:t>Re-dos </a:t>
            </a:r>
            <a:r>
              <a:rPr lang="en-US" altLang="en-US" dirty="0">
                <a:latin typeface="Arial" panose="020B0604020202020204" pitchFamily="34" charset="0"/>
              </a:rPr>
              <a:t>  This might be a strategy that is new to you.  A re-do gives a child a chance to practice doing the right thing the right way. This is not a punishment but a way to create body memory and brain connections for the correct behavior.  If the child can try again, do it right, and get praised for doing the right thing, it strengthens the brain connections for appropriate behavior.</a:t>
            </a:r>
          </a:p>
          <a:p>
            <a:endParaRPr lang="en-US" dirty="0"/>
          </a:p>
          <a:p>
            <a:r>
              <a:rPr lang="en-US" dirty="0"/>
              <a:t>. Teach children </a:t>
            </a:r>
          </a:p>
          <a:p>
            <a:r>
              <a:rPr lang="en-US" dirty="0" err="1"/>
              <a:t>Negotion</a:t>
            </a:r>
            <a:endParaRPr lang="en-US" dirty="0"/>
          </a:p>
          <a:p>
            <a:r>
              <a:rPr lang="en-US" dirty="0"/>
              <a:t>Social Skills</a:t>
            </a:r>
          </a:p>
          <a:p>
            <a:r>
              <a:rPr lang="en-US" dirty="0"/>
              <a:t>Words have power</a:t>
            </a:r>
          </a:p>
          <a:p>
            <a:r>
              <a:rPr lang="en-US" dirty="0"/>
              <a:t>Keeps behavior moving forward.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8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53404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There are 3 goals to effectively correct a behavior. These goals are:</a:t>
            </a:r>
          </a:p>
          <a:p>
            <a:endParaRPr lang="en-US" dirty="0"/>
          </a:p>
          <a:p>
            <a:pPr marL="235481" indent="-235481">
              <a:buAutoNum type="arabicPeriod"/>
            </a:pPr>
            <a:r>
              <a:rPr lang="en-US" dirty="0"/>
              <a:t>Maintain connection with the child throughout the process.</a:t>
            </a:r>
          </a:p>
          <a:p>
            <a:pPr marL="235481" indent="-235481">
              <a:buAutoNum type="arabicPeriod"/>
            </a:pPr>
            <a:r>
              <a:rPr lang="en-US" dirty="0"/>
              <a:t>Children end the episode feeling content (not discouraged or shamed)</a:t>
            </a:r>
          </a:p>
          <a:p>
            <a:pPr marL="235481" indent="-235481">
              <a:buAutoNum type="arabicPeriod"/>
            </a:pPr>
            <a:r>
              <a:rPr lang="en-US" dirty="0"/>
              <a:t>Episode ends with behavioral change.</a:t>
            </a:r>
          </a:p>
          <a:p>
            <a:pPr marL="235481" indent="-235481">
              <a:buAutoNum type="arabicPeriod"/>
            </a:pPr>
            <a:endParaRPr lang="en-US" dirty="0"/>
          </a:p>
          <a:p>
            <a:r>
              <a:rPr lang="en-US" dirty="0"/>
              <a:t>*3 C’s*</a:t>
            </a:r>
          </a:p>
          <a:p>
            <a:pPr marL="235481" indent="-235481">
              <a:buAutoNum type="arabicParenR"/>
            </a:pPr>
            <a:r>
              <a:rPr lang="en-US" dirty="0"/>
              <a:t>Connection</a:t>
            </a:r>
          </a:p>
          <a:p>
            <a:pPr marL="235481" indent="-235481">
              <a:buAutoNum type="arabicParenR"/>
            </a:pPr>
            <a:r>
              <a:rPr lang="en-US" dirty="0"/>
              <a:t>Content</a:t>
            </a:r>
          </a:p>
          <a:p>
            <a:pPr marL="235481" indent="-235481">
              <a:buAutoNum type="arabicParenR"/>
            </a:pPr>
            <a:r>
              <a:rPr lang="en-US" dirty="0"/>
              <a:t>Change </a:t>
            </a:r>
            <a:endParaRPr lang="en-00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endParaRPr lang="en-US" dirty="0"/>
          </a:p>
          <a:p>
            <a:r>
              <a:rPr lang="en-US" dirty="0"/>
              <a:t>. Teach children </a:t>
            </a:r>
          </a:p>
          <a:p>
            <a:r>
              <a:rPr lang="en-US" dirty="0" err="1"/>
              <a:t>Negotion</a:t>
            </a:r>
            <a:endParaRPr lang="en-US" dirty="0"/>
          </a:p>
          <a:p>
            <a:r>
              <a:rPr lang="en-US" dirty="0"/>
              <a:t>Social Skills</a:t>
            </a:r>
          </a:p>
          <a:p>
            <a:r>
              <a:rPr lang="en-US" dirty="0"/>
              <a:t>Words have power</a:t>
            </a:r>
          </a:p>
          <a:p>
            <a:r>
              <a:rPr lang="en-US" dirty="0"/>
              <a:t>Keeps behavior moving forward. </a:t>
            </a:r>
          </a:p>
        </p:txBody>
      </p:sp>
      <p:sp>
        <p:nvSpPr>
          <p:cNvPr id="4" name="Slide Number Placeholder 3"/>
          <p:cNvSpPr>
            <a:spLocks noGrp="1"/>
          </p:cNvSpPr>
          <p:nvPr>
            <p:ph type="sldNum" sz="quarter" idx="5"/>
          </p:nvPr>
        </p:nvSpPr>
        <p:spPr/>
        <p:txBody>
          <a:bodyPr/>
          <a:lstStyle/>
          <a:p>
            <a:fld id="{DFE5CE69-B664-46E4-996A-11BA059B8F63}" type="slidenum">
              <a:rPr lang="en-US" smtClean="0"/>
              <a:pPr/>
              <a:t>49</a:t>
            </a:fld>
            <a:endParaRPr lang="en-US"/>
          </a:p>
        </p:txBody>
      </p:sp>
    </p:spTree>
    <p:extLst>
      <p:ext uri="{BB962C8B-B14F-4D97-AF65-F5344CB8AC3E}">
        <p14:creationId xmlns:p14="http://schemas.microsoft.com/office/powerpoint/2010/main" val="1091508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READ QUOTE</a:t>
            </a:r>
          </a:p>
          <a:p>
            <a:endParaRPr lang="en-US" altLang="en-US" b="1" dirty="0">
              <a:latin typeface="Arial" panose="020B0604020202020204" pitchFamily="34" charset="0"/>
            </a:endParaRPr>
          </a:p>
          <a:p>
            <a:r>
              <a:rPr lang="en-US" altLang="en-US" b="1" dirty="0">
                <a:latin typeface="Arial" panose="020B0604020202020204" pitchFamily="34" charset="0"/>
              </a:rPr>
              <a:t>MAIN POINTS:</a:t>
            </a:r>
            <a:endParaRPr lang="en-US" altLang="en-US" dirty="0">
              <a:latin typeface="Arial" panose="020B0604020202020204" pitchFamily="34" charset="0"/>
            </a:endParaRPr>
          </a:p>
          <a:p>
            <a:r>
              <a:rPr lang="en-US" altLang="en-US" dirty="0">
                <a:latin typeface="Arial" panose="020B0604020202020204" pitchFamily="34" charset="0"/>
              </a:rPr>
              <a:t>In this course, we have discussed the impact of early trauma on children and how the journey through childhood and adoption can impact a child throughout his development.  This session focuses on the healing strategies that can help adoptive families best parent and provide a healing environment to their children.</a:t>
            </a:r>
          </a:p>
          <a:p>
            <a:r>
              <a:rPr lang="en-US" altLang="en-US" dirty="0">
                <a:latin typeface="Arial" panose="020B0604020202020204" pitchFamily="34" charset="0"/>
              </a:rPr>
              <a:t> </a:t>
            </a:r>
          </a:p>
          <a:p>
            <a:r>
              <a:rPr lang="en-US" altLang="en-US" dirty="0">
                <a:latin typeface="Arial" panose="020B0604020202020204" pitchFamily="34" charset="0"/>
              </a:rPr>
              <a:t>TBRI is an attachment based; trauma informed intervention designed to meet the complex needs of vulnerable children. Dr. Karyn Purvis, one of the creators of TBRI or Trust Based Relational Intervention, says bringing deep healing to children from hard places is simple. It is just not easy. Traditional parenting practices may work for children from low-risk backgrounds, but more focused, trauma informed strategies will be needed for children from hard places. Overall, TBRI is a strategy that focuses on connection.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67884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r>
              <a:rPr lang="en-US" dirty="0"/>
              <a:t>. Teach children </a:t>
            </a:r>
          </a:p>
          <a:p>
            <a:r>
              <a:rPr lang="en-US" dirty="0" err="1"/>
              <a:t>Negotion</a:t>
            </a:r>
            <a:endParaRPr lang="en-US" dirty="0"/>
          </a:p>
          <a:p>
            <a:r>
              <a:rPr lang="en-US" dirty="0"/>
              <a:t>Social Skills</a:t>
            </a:r>
          </a:p>
          <a:p>
            <a:r>
              <a:rPr lang="en-US" dirty="0"/>
              <a:t>Words have power</a:t>
            </a:r>
          </a:p>
          <a:p>
            <a:r>
              <a:rPr lang="en-US" dirty="0"/>
              <a:t>Keeps behavior moving forward. </a:t>
            </a:r>
          </a:p>
        </p:txBody>
      </p:sp>
      <p:sp>
        <p:nvSpPr>
          <p:cNvPr id="4" name="Slide Number Placeholder 3"/>
          <p:cNvSpPr>
            <a:spLocks noGrp="1"/>
          </p:cNvSpPr>
          <p:nvPr>
            <p:ph type="sldNum" sz="quarter" idx="5"/>
          </p:nvPr>
        </p:nvSpPr>
        <p:spPr/>
        <p:txBody>
          <a:bodyPr/>
          <a:lstStyle/>
          <a:p>
            <a:fld id="{DFE5CE69-B664-46E4-996A-11BA059B8F63}" type="slidenum">
              <a:rPr lang="en-US" smtClean="0"/>
              <a:pPr/>
              <a:t>50</a:t>
            </a:fld>
            <a:endParaRPr lang="en-US"/>
          </a:p>
        </p:txBody>
      </p:sp>
    </p:spTree>
    <p:extLst>
      <p:ext uri="{BB962C8B-B14F-4D97-AF65-F5344CB8AC3E}">
        <p14:creationId xmlns:p14="http://schemas.microsoft.com/office/powerpoint/2010/main" val="33303367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45454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quote sounds basic and easy  until you add the picture of the not so lovable child into the mix. It is hard in the midst of the child’s worst behaviors that they are precious.</a:t>
            </a:r>
          </a:p>
          <a:p>
            <a:endParaRPr lang="en-US" dirty="0"/>
          </a:p>
          <a:p>
            <a:r>
              <a:rPr lang="en-US" dirty="0"/>
              <a:t>Karyn:  Precious beneath the poo story.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rPr>
              <a:t>Reference:  HANDOUT #5-4: LIST OF TBRI Resources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0434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FINAL REVIEW OF CLASS</a:t>
            </a:r>
            <a:endParaRPr lang="en-US" altLang="en-US" dirty="0">
              <a:latin typeface="Arial" panose="020B0604020202020204" pitchFamily="34" charset="0"/>
            </a:endParaRPr>
          </a:p>
          <a:p>
            <a:r>
              <a:rPr lang="en-US" altLang="en-US" dirty="0">
                <a:latin typeface="Arial" panose="020B0604020202020204" pitchFamily="34" charset="0"/>
              </a:rPr>
              <a:t>We have come to the end of our course. Let’s review what we have done in this class.</a:t>
            </a:r>
          </a:p>
          <a:p>
            <a:r>
              <a:rPr lang="en-US" altLang="en-US" dirty="0">
                <a:latin typeface="Arial" panose="020B0604020202020204" pitchFamily="34" charset="0"/>
              </a:rPr>
              <a:t> </a:t>
            </a:r>
          </a:p>
          <a:p>
            <a:r>
              <a:rPr lang="en-US" altLang="en-US" dirty="0">
                <a:latin typeface="Arial" panose="020B0604020202020204" pitchFamily="34" charset="0"/>
              </a:rPr>
              <a:t>In our first session:  Expectations for Adoption, Developmental Stages and how they are impacted by trauma and adoption and different parenting Styles.</a:t>
            </a:r>
          </a:p>
          <a:p>
            <a:endParaRPr lang="en-US" altLang="en-US" dirty="0">
              <a:latin typeface="Arial" panose="020B0604020202020204" pitchFamily="34" charset="0"/>
            </a:endParaRPr>
          </a:p>
          <a:p>
            <a:r>
              <a:rPr lang="en-US" altLang="en-US" dirty="0">
                <a:latin typeface="Arial" panose="020B0604020202020204" pitchFamily="34" charset="0"/>
              </a:rPr>
              <a:t>In our second session:  we looked at grief and loss through the eyes of the 3-5-7 model, and looked at ambiguous loss.</a:t>
            </a:r>
          </a:p>
          <a:p>
            <a:endParaRPr lang="en-US" altLang="en-US" dirty="0">
              <a:latin typeface="Arial" panose="020B0604020202020204" pitchFamily="34" charset="0"/>
            </a:endParaRPr>
          </a:p>
          <a:p>
            <a:r>
              <a:rPr lang="en-US" altLang="en-US" dirty="0">
                <a:latin typeface="Arial" panose="020B0604020202020204" pitchFamily="34" charset="0"/>
              </a:rPr>
              <a:t>The third session explored different facets of identity including developmental tasks in adolescence, racial and cultural identity, developing an adoption narrative, and developing a sense of mastery and control.</a:t>
            </a:r>
          </a:p>
          <a:p>
            <a:endParaRPr lang="en-US" altLang="en-US" dirty="0">
              <a:latin typeface="Arial" panose="020B0604020202020204" pitchFamily="34" charset="0"/>
            </a:endParaRPr>
          </a:p>
          <a:p>
            <a:r>
              <a:rPr lang="en-US" altLang="en-US" dirty="0">
                <a:latin typeface="Arial" panose="020B0604020202020204" pitchFamily="34" charset="0"/>
              </a:rPr>
              <a:t>And in this final session, we learned about the three principles of TBRI—Connecting, Empowering and Correcting and had a bit of practice in applying it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23683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POLL- Course Evaluation</a:t>
            </a:r>
          </a:p>
          <a:p>
            <a:endParaRPr lang="en-US" altLang="en-US" dirty="0">
              <a:latin typeface="Arial" panose="020B0604020202020204" pitchFamily="34" charset="0"/>
            </a:endParaRPr>
          </a:p>
          <a:p>
            <a:pPr marL="228600" indent="-228600">
              <a:buAutoNum type="arabicPeriod"/>
            </a:pPr>
            <a:r>
              <a:rPr lang="en-US" altLang="en-US" dirty="0">
                <a:latin typeface="Arial" panose="020B0604020202020204" pitchFamily="34" charset="0"/>
              </a:rPr>
              <a:t>How would you rate the overall training? (Excellent, Good, Average, Fair, Poor)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en-US" dirty="0">
                <a:latin typeface="Arial" panose="020B0604020202020204" pitchFamily="34" charset="0"/>
              </a:rPr>
              <a:t>How knowledgeable were the presenters? (Excellent, Good, Average, Fair, Poor)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en-US" dirty="0">
                <a:latin typeface="Arial" panose="020B0604020202020204" pitchFamily="34" charset="0"/>
              </a:rPr>
              <a:t>How well did the presenters respond to participants? (Excellent, Good, Average, Fair, Poor)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en-US" dirty="0">
                <a:latin typeface="Arial" panose="020B0604020202020204" pitchFamily="34" charset="0"/>
              </a:rPr>
              <a:t>How well do you feel this training added to your skills or knowledge? (Excellent, Good, Average, Fair, Poor)</a:t>
            </a:r>
          </a:p>
          <a:p>
            <a:pPr marL="228600" indent="-228600">
              <a:buAutoNum type="arabicPeriod"/>
            </a:pPr>
            <a:r>
              <a:rPr lang="en-US" altLang="en-US" dirty="0">
                <a:latin typeface="Arial" panose="020B0604020202020204" pitchFamily="34" charset="0"/>
              </a:rPr>
              <a:t>Please select the areas of this training that you liked, select all that apply (New information to me, PowerPoint Material, Handouts, Lecture, Relevant to my situation, Video, Open Discussion)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72042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a:p>
            <a:r>
              <a:rPr lang="en-US" altLang="en-US" dirty="0">
                <a:latin typeface="Arial" panose="020B0604020202020204" pitchFamily="34" charset="0"/>
              </a:rPr>
              <a:t>CLOSING EXERCISE:  Optional At this point in the class, you may wish to use some sort of closing exercise, such as going around the room and asking each person to say one thing that they are taking away from this class to consider, implement, or think more about</a:t>
            </a:r>
          </a:p>
          <a:p>
            <a:r>
              <a:rPr lang="en-US" altLang="en-US" dirty="0">
                <a:latin typeface="Arial" panose="020B0604020202020204" pitchFamily="34" charset="0"/>
              </a:rPr>
              <a:t> </a:t>
            </a:r>
          </a:p>
          <a:p>
            <a:r>
              <a:rPr lang="en-US" altLang="en-US" dirty="0">
                <a:latin typeface="Arial" panose="020B0604020202020204" pitchFamily="34" charset="0"/>
              </a:rPr>
              <a:t>CONCLUSION:  Please remember ACRF as a source of support as you move forward in your parenting. This is the end of this class, but the beginning of your journey and we will continue to be available to help your family be successful.</a:t>
            </a:r>
          </a:p>
          <a:p>
            <a:endParaRPr lang="en-US" altLang="en-US" dirty="0">
              <a:latin typeface="Arial" panose="020B0604020202020204" pitchFamily="34" charset="0"/>
            </a:endParaRPr>
          </a:p>
          <a:p>
            <a:r>
              <a:rPr lang="en-US" altLang="en-US" b="1" dirty="0">
                <a:latin typeface="Arial" panose="020B0604020202020204" pitchFamily="34" charset="0"/>
              </a:rPr>
              <a:t>Evaluation</a:t>
            </a:r>
            <a:endParaRPr lang="en-US" altLang="en-US" dirty="0">
              <a:latin typeface="Arial" panose="020B0604020202020204" pitchFamily="34" charset="0"/>
            </a:endParaRPr>
          </a:p>
          <a:p>
            <a:r>
              <a:rPr lang="en-US" altLang="en-US" dirty="0">
                <a:latin typeface="Arial" panose="020B0604020202020204" pitchFamily="34" charset="0"/>
              </a:rPr>
              <a:t> </a:t>
            </a:r>
          </a:p>
          <a:p>
            <a:r>
              <a:rPr lang="en-US" altLang="en-US" b="1" dirty="0">
                <a:latin typeface="Arial" panose="020B0604020202020204" pitchFamily="34" charset="0"/>
              </a:rPr>
              <a:t>Certificates of Attendance</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1296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4504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661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Trust Based Relational Intervention is based on three principles.</a:t>
            </a:r>
          </a:p>
          <a:p>
            <a:r>
              <a:rPr lang="en-US" altLang="en-US" dirty="0">
                <a:latin typeface="Arial" panose="020B0604020202020204" pitchFamily="34" charset="0"/>
              </a:rPr>
              <a:t> </a:t>
            </a:r>
          </a:p>
          <a:p>
            <a:r>
              <a:rPr lang="en-US" altLang="en-US" u="sng" dirty="0">
                <a:latin typeface="Arial" panose="020B0604020202020204" pitchFamily="34" charset="0"/>
              </a:rPr>
              <a:t>Connecting:</a:t>
            </a:r>
            <a:r>
              <a:rPr lang="en-US" altLang="en-US" dirty="0">
                <a:latin typeface="Arial" panose="020B0604020202020204" pitchFamily="34" charset="0"/>
              </a:rPr>
              <a:t>  Communicating safety and building nurturing relationships.</a:t>
            </a:r>
          </a:p>
          <a:p>
            <a:r>
              <a:rPr lang="en-US" altLang="en-US" u="sng" dirty="0">
                <a:latin typeface="Arial" panose="020B0604020202020204" pitchFamily="34" charset="0"/>
              </a:rPr>
              <a:t>Empowering</a:t>
            </a:r>
            <a:r>
              <a:rPr lang="en-US" altLang="en-US" i="1" dirty="0">
                <a:latin typeface="Arial" panose="020B0604020202020204" pitchFamily="34" charset="0"/>
              </a:rPr>
              <a:t>: </a:t>
            </a:r>
            <a:r>
              <a:rPr lang="en-US" altLang="en-US" dirty="0">
                <a:latin typeface="Arial" panose="020B0604020202020204" pitchFamily="34" charset="0"/>
              </a:rPr>
              <a:t>Meeting environmental and physical needs.  </a:t>
            </a:r>
          </a:p>
          <a:p>
            <a:r>
              <a:rPr lang="en-US" altLang="en-US" u="sng" dirty="0">
                <a:latin typeface="Arial" panose="020B0604020202020204" pitchFamily="34" charset="0"/>
              </a:rPr>
              <a:t>Correcting</a:t>
            </a:r>
            <a:r>
              <a:rPr lang="en-US" altLang="en-US" dirty="0">
                <a:latin typeface="Arial" panose="020B0604020202020204" pitchFamily="34" charset="0"/>
              </a:rPr>
              <a:t>: Proactive and Responsive Strategies to Changing or Influencing Behavior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980C1-A5B8-B24D-8AB0-0550DA7010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9346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Start at 20:58-25</a:t>
            </a:r>
          </a:p>
          <a:p>
            <a:endParaRPr lang="en-US" dirty="0"/>
          </a:p>
          <a:p>
            <a:r>
              <a:rPr lang="en-US" altLang="en-US" b="1" dirty="0">
                <a:latin typeface="Arial" panose="020B0604020202020204" pitchFamily="34" charset="0"/>
              </a:rPr>
              <a:t>INTRODUCTION TO VIDEO:</a:t>
            </a:r>
            <a:r>
              <a:rPr lang="en-US" altLang="en-US" dirty="0">
                <a:latin typeface="Arial" panose="020B0604020202020204" pitchFamily="34" charset="0"/>
              </a:rPr>
              <a:t>  </a:t>
            </a:r>
          </a:p>
          <a:p>
            <a:r>
              <a:rPr lang="en-US" altLang="en-US" dirty="0">
                <a:latin typeface="Arial" panose="020B0604020202020204" pitchFamily="34" charset="0"/>
              </a:rPr>
              <a:t>We will view 4 minutes of this video including  </a:t>
            </a:r>
            <a:r>
              <a:rPr lang="en-US" altLang="en-US" b="1" dirty="0">
                <a:latin typeface="Arial" panose="020B0604020202020204" pitchFamily="34" charset="0"/>
              </a:rPr>
              <a:t>Introduction to TBRI</a:t>
            </a:r>
            <a:r>
              <a:rPr lang="en-US" altLang="en-US" dirty="0">
                <a:latin typeface="Arial" panose="020B0604020202020204" pitchFamily="34" charset="0"/>
              </a:rPr>
              <a:t>, and</a:t>
            </a:r>
            <a:r>
              <a:rPr lang="en-US" altLang="en-US" b="1" dirty="0">
                <a:latin typeface="Arial" panose="020B0604020202020204" pitchFamily="34" charset="0"/>
              </a:rPr>
              <a:t> the Impact of Trauma on the Brain</a:t>
            </a:r>
            <a:r>
              <a:rPr lang="en-US" altLang="en-US" dirty="0">
                <a:latin typeface="Arial" panose="020B0604020202020204" pitchFamily="34" charset="0"/>
              </a:rPr>
              <a:t> to help us get some context for what we will be covering today. This is part of a longer DVD series that is available in your local ACRF office. </a:t>
            </a:r>
          </a:p>
          <a:p>
            <a:endParaRPr lang="en-US" altLang="en-US" dirty="0">
              <a:latin typeface="Arial" panose="020B0604020202020204" pitchFamily="34" charset="0"/>
            </a:endParaRPr>
          </a:p>
          <a:p>
            <a:r>
              <a:rPr lang="en-US" altLang="en-US" b="1" dirty="0">
                <a:latin typeface="Arial" panose="020B0604020202020204" pitchFamily="34" charset="0"/>
              </a:rPr>
              <a:t>PLAY VIDEO:</a:t>
            </a:r>
            <a:r>
              <a:rPr lang="en-US" altLang="en-US" dirty="0">
                <a:latin typeface="Arial" panose="020B0604020202020204" pitchFamily="34" charset="0"/>
              </a:rPr>
              <a:t>  Use the Disc or find you tube clip</a:t>
            </a:r>
          </a:p>
          <a:p>
            <a:r>
              <a:rPr lang="en-US" altLang="en-US" dirty="0">
                <a:latin typeface="Arial" panose="020B0604020202020204" pitchFamily="34" charset="0"/>
              </a:rPr>
              <a:t>TBRI An Overview: Putting the Pieces Together</a:t>
            </a:r>
          </a:p>
          <a:p>
            <a:endParaRPr lang="en-US" altLang="en-US" dirty="0">
              <a:latin typeface="Arial" panose="020B0604020202020204" pitchFamily="34" charset="0"/>
            </a:endParaRPr>
          </a:p>
          <a:p>
            <a:r>
              <a:rPr lang="en-US" altLang="en-US" dirty="0">
                <a:latin typeface="Arial" panose="020B0604020202020204" pitchFamily="34" charset="0"/>
              </a:rPr>
              <a:t>https://www.youtube.com/watch?v=T43zJDgTNPA </a:t>
            </a:r>
          </a:p>
          <a:p>
            <a:endParaRPr lang="en-US" altLang="en-US" dirty="0">
              <a:latin typeface="Arial" panose="020B0604020202020204" pitchFamily="34" charset="0"/>
            </a:endParaRPr>
          </a:p>
          <a:p>
            <a:r>
              <a:rPr lang="en-US" altLang="en-US" b="1" dirty="0">
                <a:latin typeface="Arial" panose="020B0604020202020204" pitchFamily="34" charset="0"/>
              </a:rPr>
              <a:t>MAIN POINTS:</a:t>
            </a:r>
            <a:endParaRPr lang="en-US" altLang="en-US" dirty="0">
              <a:latin typeface="Arial" panose="020B0604020202020204" pitchFamily="34" charset="0"/>
            </a:endParaRPr>
          </a:p>
          <a:p>
            <a:r>
              <a:rPr lang="en-US" altLang="en-US" dirty="0">
                <a:latin typeface="Arial" panose="020B0604020202020204" pitchFamily="34" charset="0"/>
              </a:rPr>
              <a:t>As we move forward, we will be exploring these principles of TBRI as a way to approach connecting with, correcting and empowering the children in your home.  </a:t>
            </a:r>
          </a:p>
          <a:p>
            <a:r>
              <a:rPr lang="en-US" altLang="en-US" dirty="0">
                <a:latin typeface="Arial" panose="020B0604020202020204" pitchFamily="34" charset="0"/>
              </a:rPr>
              <a:t>It is important to remember three principles as we move forward: we must first understand that these children have (1)</a:t>
            </a:r>
            <a:r>
              <a:rPr lang="en-US" altLang="en-US" b="1" dirty="0">
                <a:latin typeface="Arial" panose="020B0604020202020204" pitchFamily="34" charset="0"/>
              </a:rPr>
              <a:t> significant changes in their brain development, brain </a:t>
            </a:r>
            <a:r>
              <a:rPr lang="en-US" altLang="en-US" dirty="0">
                <a:latin typeface="Arial" panose="020B0604020202020204" pitchFamily="34" charset="0"/>
              </a:rPr>
              <a:t>chemistry, body, even changes in their biology, (2) </a:t>
            </a:r>
            <a:r>
              <a:rPr lang="en-US" altLang="en-US" b="1" dirty="0">
                <a:latin typeface="Arial" panose="020B0604020202020204" pitchFamily="34" charset="0"/>
              </a:rPr>
              <a:t>leading to a different belief system</a:t>
            </a:r>
            <a:r>
              <a:rPr lang="en-US" altLang="en-US" dirty="0">
                <a:latin typeface="Arial" panose="020B0604020202020204" pitchFamily="34" charset="0"/>
              </a:rPr>
              <a:t>. Believing they are unloved, don’t matter, they are “bad.”  And it's all brought about by abuse or neglect early in their life. The third thing is that</a:t>
            </a:r>
            <a:r>
              <a:rPr lang="en-US" altLang="en-US" b="1" dirty="0">
                <a:latin typeface="Arial" panose="020B0604020202020204" pitchFamily="34" charset="0"/>
              </a:rPr>
              <a:t> (3) every family who fosters, adopts or cares for vulnerable children is the greatest hope for every child</a:t>
            </a:r>
            <a:r>
              <a:rPr lang="en-US" altLang="en-US" dirty="0">
                <a:latin typeface="Arial" panose="020B0604020202020204" pitchFamily="34" charset="0"/>
              </a:rPr>
              <a:t>. </a:t>
            </a: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E5CE69-B664-46E4-996A-11BA059B8F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2072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DA9A2-CCDA-CC72-52F5-F0F099940C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E51C16-AB85-2BD7-64F9-F6FEBEEE5C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714B3D-6753-9FCD-09AD-1FF65B6CD8A7}"/>
              </a:ext>
            </a:extLst>
          </p:cNvPr>
          <p:cNvSpPr>
            <a:spLocks noGrp="1"/>
          </p:cNvSpPr>
          <p:nvPr>
            <p:ph type="dt" sz="half" idx="10"/>
          </p:nvPr>
        </p:nvSpPr>
        <p:spPr/>
        <p:txBody>
          <a:bodyPr/>
          <a:lstStyle/>
          <a:p>
            <a:fld id="{669642C2-6886-1847-A798-34FFD4906D0A}" type="datetimeFigureOut">
              <a:rPr lang="en-US" smtClean="0"/>
              <a:t>9/6/2023</a:t>
            </a:fld>
            <a:endParaRPr lang="en-US"/>
          </a:p>
        </p:txBody>
      </p:sp>
      <p:sp>
        <p:nvSpPr>
          <p:cNvPr id="5" name="Footer Placeholder 4">
            <a:extLst>
              <a:ext uri="{FF2B5EF4-FFF2-40B4-BE49-F238E27FC236}">
                <a16:creationId xmlns:a16="http://schemas.microsoft.com/office/drawing/2014/main" id="{2C15014D-6851-6C73-990E-344F6D706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238276-6065-1E9B-1E67-72336A656E41}"/>
              </a:ext>
            </a:extLst>
          </p:cNvPr>
          <p:cNvSpPr>
            <a:spLocks noGrp="1"/>
          </p:cNvSpPr>
          <p:nvPr>
            <p:ph type="sldNum" sz="quarter" idx="12"/>
          </p:nvPr>
        </p:nvSpPr>
        <p:spPr/>
        <p:txBody>
          <a:bodyPr/>
          <a:lstStyle/>
          <a:p>
            <a:fld id="{75C953F4-1057-CD4A-AA97-97C9623B6DC7}" type="slidenum">
              <a:rPr lang="en-US" smtClean="0"/>
              <a:t>‹#›</a:t>
            </a:fld>
            <a:endParaRPr lang="en-US"/>
          </a:p>
        </p:txBody>
      </p:sp>
    </p:spTree>
    <p:extLst>
      <p:ext uri="{BB962C8B-B14F-4D97-AF65-F5344CB8AC3E}">
        <p14:creationId xmlns:p14="http://schemas.microsoft.com/office/powerpoint/2010/main" val="3949558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3F44-4E27-1E4A-51B3-6DDC658D5A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0D4F57-C139-DE65-ABDD-8C3DC6DD0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2AC821-7C4A-3FCB-191A-64D2F755B5BC}"/>
              </a:ext>
            </a:extLst>
          </p:cNvPr>
          <p:cNvSpPr>
            <a:spLocks noGrp="1"/>
          </p:cNvSpPr>
          <p:nvPr>
            <p:ph type="dt" sz="half" idx="10"/>
          </p:nvPr>
        </p:nvSpPr>
        <p:spPr/>
        <p:txBody>
          <a:bodyPr/>
          <a:lstStyle/>
          <a:p>
            <a:fld id="{669642C2-6886-1847-A798-34FFD4906D0A}" type="datetimeFigureOut">
              <a:rPr lang="en-US" smtClean="0"/>
              <a:t>9/6/2023</a:t>
            </a:fld>
            <a:endParaRPr lang="en-US"/>
          </a:p>
        </p:txBody>
      </p:sp>
      <p:sp>
        <p:nvSpPr>
          <p:cNvPr id="5" name="Footer Placeholder 4">
            <a:extLst>
              <a:ext uri="{FF2B5EF4-FFF2-40B4-BE49-F238E27FC236}">
                <a16:creationId xmlns:a16="http://schemas.microsoft.com/office/drawing/2014/main" id="{10E7C261-005A-10C2-20D8-9ABCBD34E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2F493-1E43-C47B-1C4E-A60929610161}"/>
              </a:ext>
            </a:extLst>
          </p:cNvPr>
          <p:cNvSpPr>
            <a:spLocks noGrp="1"/>
          </p:cNvSpPr>
          <p:nvPr>
            <p:ph type="sldNum" sz="quarter" idx="12"/>
          </p:nvPr>
        </p:nvSpPr>
        <p:spPr/>
        <p:txBody>
          <a:bodyPr/>
          <a:lstStyle/>
          <a:p>
            <a:fld id="{75C953F4-1057-CD4A-AA97-97C9623B6DC7}" type="slidenum">
              <a:rPr lang="en-US" smtClean="0"/>
              <a:t>‹#›</a:t>
            </a:fld>
            <a:endParaRPr lang="en-US"/>
          </a:p>
        </p:txBody>
      </p:sp>
    </p:spTree>
    <p:extLst>
      <p:ext uri="{BB962C8B-B14F-4D97-AF65-F5344CB8AC3E}">
        <p14:creationId xmlns:p14="http://schemas.microsoft.com/office/powerpoint/2010/main" val="62327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2F5FD-B222-59C8-C04C-F97E6DCE17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60BEB2-E2CB-1329-DD4D-97D0BABE59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441D4A-AA48-BF50-8DAA-AF5C315E8108}"/>
              </a:ext>
            </a:extLst>
          </p:cNvPr>
          <p:cNvSpPr>
            <a:spLocks noGrp="1"/>
          </p:cNvSpPr>
          <p:nvPr>
            <p:ph type="dt" sz="half" idx="10"/>
          </p:nvPr>
        </p:nvSpPr>
        <p:spPr/>
        <p:txBody>
          <a:bodyPr/>
          <a:lstStyle/>
          <a:p>
            <a:fld id="{669642C2-6886-1847-A798-34FFD4906D0A}" type="datetimeFigureOut">
              <a:rPr lang="en-US" smtClean="0"/>
              <a:t>9/6/2023</a:t>
            </a:fld>
            <a:endParaRPr lang="en-US"/>
          </a:p>
        </p:txBody>
      </p:sp>
      <p:sp>
        <p:nvSpPr>
          <p:cNvPr id="5" name="Footer Placeholder 4">
            <a:extLst>
              <a:ext uri="{FF2B5EF4-FFF2-40B4-BE49-F238E27FC236}">
                <a16:creationId xmlns:a16="http://schemas.microsoft.com/office/drawing/2014/main" id="{8AB1BEED-31E1-0294-F57A-842EE0D0F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66AAD-0789-09D0-3094-112EEAA06DDC}"/>
              </a:ext>
            </a:extLst>
          </p:cNvPr>
          <p:cNvSpPr>
            <a:spLocks noGrp="1"/>
          </p:cNvSpPr>
          <p:nvPr>
            <p:ph type="sldNum" sz="quarter" idx="12"/>
          </p:nvPr>
        </p:nvSpPr>
        <p:spPr/>
        <p:txBody>
          <a:bodyPr/>
          <a:lstStyle/>
          <a:p>
            <a:fld id="{75C953F4-1057-CD4A-AA97-97C9623B6DC7}" type="slidenum">
              <a:rPr lang="en-US" smtClean="0"/>
              <a:t>‹#›</a:t>
            </a:fld>
            <a:endParaRPr lang="en-US"/>
          </a:p>
        </p:txBody>
      </p:sp>
    </p:spTree>
    <p:extLst>
      <p:ext uri="{BB962C8B-B14F-4D97-AF65-F5344CB8AC3E}">
        <p14:creationId xmlns:p14="http://schemas.microsoft.com/office/powerpoint/2010/main" val="255946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4BD8-CEBD-25E0-6EF2-44FA1C85B9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A6D067-2FB3-A77C-064C-F593772C3C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32DB3-AAF4-A53E-6510-E1CC4503AC57}"/>
              </a:ext>
            </a:extLst>
          </p:cNvPr>
          <p:cNvSpPr>
            <a:spLocks noGrp="1"/>
          </p:cNvSpPr>
          <p:nvPr>
            <p:ph type="dt" sz="half" idx="10"/>
          </p:nvPr>
        </p:nvSpPr>
        <p:spPr/>
        <p:txBody>
          <a:bodyPr/>
          <a:lstStyle/>
          <a:p>
            <a:fld id="{669642C2-6886-1847-A798-34FFD4906D0A}" type="datetimeFigureOut">
              <a:rPr lang="en-US" smtClean="0"/>
              <a:t>9/6/2023</a:t>
            </a:fld>
            <a:endParaRPr lang="en-US"/>
          </a:p>
        </p:txBody>
      </p:sp>
      <p:sp>
        <p:nvSpPr>
          <p:cNvPr id="5" name="Footer Placeholder 4">
            <a:extLst>
              <a:ext uri="{FF2B5EF4-FFF2-40B4-BE49-F238E27FC236}">
                <a16:creationId xmlns:a16="http://schemas.microsoft.com/office/drawing/2014/main" id="{824ECE21-1B6A-A616-5FBE-30E2EF8AE5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12253-F430-A5A9-4BCB-38BD18B4E0FF}"/>
              </a:ext>
            </a:extLst>
          </p:cNvPr>
          <p:cNvSpPr>
            <a:spLocks noGrp="1"/>
          </p:cNvSpPr>
          <p:nvPr>
            <p:ph type="sldNum" sz="quarter" idx="12"/>
          </p:nvPr>
        </p:nvSpPr>
        <p:spPr/>
        <p:txBody>
          <a:bodyPr/>
          <a:lstStyle/>
          <a:p>
            <a:fld id="{75C953F4-1057-CD4A-AA97-97C9623B6DC7}" type="slidenum">
              <a:rPr lang="en-US" smtClean="0"/>
              <a:t>‹#›</a:t>
            </a:fld>
            <a:endParaRPr lang="en-US"/>
          </a:p>
        </p:txBody>
      </p:sp>
    </p:spTree>
    <p:extLst>
      <p:ext uri="{BB962C8B-B14F-4D97-AF65-F5344CB8AC3E}">
        <p14:creationId xmlns:p14="http://schemas.microsoft.com/office/powerpoint/2010/main" val="2870257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1B5BD-1DCF-1DEC-6B04-154CABF20C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E3277B-35A6-055E-82CF-9C7646F7FB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0A8C00-4E39-7259-C96B-D0C8AC6EA283}"/>
              </a:ext>
            </a:extLst>
          </p:cNvPr>
          <p:cNvSpPr>
            <a:spLocks noGrp="1"/>
          </p:cNvSpPr>
          <p:nvPr>
            <p:ph type="dt" sz="half" idx="10"/>
          </p:nvPr>
        </p:nvSpPr>
        <p:spPr/>
        <p:txBody>
          <a:bodyPr/>
          <a:lstStyle/>
          <a:p>
            <a:fld id="{669642C2-6886-1847-A798-34FFD4906D0A}" type="datetimeFigureOut">
              <a:rPr lang="en-US" smtClean="0"/>
              <a:t>9/6/2023</a:t>
            </a:fld>
            <a:endParaRPr lang="en-US"/>
          </a:p>
        </p:txBody>
      </p:sp>
      <p:sp>
        <p:nvSpPr>
          <p:cNvPr id="5" name="Footer Placeholder 4">
            <a:extLst>
              <a:ext uri="{FF2B5EF4-FFF2-40B4-BE49-F238E27FC236}">
                <a16:creationId xmlns:a16="http://schemas.microsoft.com/office/drawing/2014/main" id="{3E16A931-A87B-9A4A-97C2-80D5323863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457E5-79D8-FF16-58E4-29546207FD57}"/>
              </a:ext>
            </a:extLst>
          </p:cNvPr>
          <p:cNvSpPr>
            <a:spLocks noGrp="1"/>
          </p:cNvSpPr>
          <p:nvPr>
            <p:ph type="sldNum" sz="quarter" idx="12"/>
          </p:nvPr>
        </p:nvSpPr>
        <p:spPr/>
        <p:txBody>
          <a:bodyPr/>
          <a:lstStyle/>
          <a:p>
            <a:fld id="{75C953F4-1057-CD4A-AA97-97C9623B6DC7}" type="slidenum">
              <a:rPr lang="en-US" smtClean="0"/>
              <a:t>‹#›</a:t>
            </a:fld>
            <a:endParaRPr lang="en-US"/>
          </a:p>
        </p:txBody>
      </p:sp>
    </p:spTree>
    <p:extLst>
      <p:ext uri="{BB962C8B-B14F-4D97-AF65-F5344CB8AC3E}">
        <p14:creationId xmlns:p14="http://schemas.microsoft.com/office/powerpoint/2010/main" val="2423998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656B-617A-42FA-9E87-59ED24DB7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A80AF-DA71-BA0B-56B8-59032DAC9D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D2A15E-15D8-CCA9-A5BA-D352554E1D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AE700F-63E2-5DE7-4515-3B0B62907A15}"/>
              </a:ext>
            </a:extLst>
          </p:cNvPr>
          <p:cNvSpPr>
            <a:spLocks noGrp="1"/>
          </p:cNvSpPr>
          <p:nvPr>
            <p:ph type="dt" sz="half" idx="10"/>
          </p:nvPr>
        </p:nvSpPr>
        <p:spPr/>
        <p:txBody>
          <a:bodyPr/>
          <a:lstStyle/>
          <a:p>
            <a:fld id="{669642C2-6886-1847-A798-34FFD4906D0A}" type="datetimeFigureOut">
              <a:rPr lang="en-US" smtClean="0"/>
              <a:t>9/6/2023</a:t>
            </a:fld>
            <a:endParaRPr lang="en-US"/>
          </a:p>
        </p:txBody>
      </p:sp>
      <p:sp>
        <p:nvSpPr>
          <p:cNvPr id="6" name="Footer Placeholder 5">
            <a:extLst>
              <a:ext uri="{FF2B5EF4-FFF2-40B4-BE49-F238E27FC236}">
                <a16:creationId xmlns:a16="http://schemas.microsoft.com/office/drawing/2014/main" id="{BFC975A7-4B02-5156-B906-7C0C15C4C7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7C2C0A-E7A6-9250-50AD-1C67D676617B}"/>
              </a:ext>
            </a:extLst>
          </p:cNvPr>
          <p:cNvSpPr>
            <a:spLocks noGrp="1"/>
          </p:cNvSpPr>
          <p:nvPr>
            <p:ph type="sldNum" sz="quarter" idx="12"/>
          </p:nvPr>
        </p:nvSpPr>
        <p:spPr/>
        <p:txBody>
          <a:bodyPr/>
          <a:lstStyle/>
          <a:p>
            <a:fld id="{75C953F4-1057-CD4A-AA97-97C9623B6DC7}" type="slidenum">
              <a:rPr lang="en-US" smtClean="0"/>
              <a:t>‹#›</a:t>
            </a:fld>
            <a:endParaRPr lang="en-US"/>
          </a:p>
        </p:txBody>
      </p:sp>
    </p:spTree>
    <p:extLst>
      <p:ext uri="{BB962C8B-B14F-4D97-AF65-F5344CB8AC3E}">
        <p14:creationId xmlns:p14="http://schemas.microsoft.com/office/powerpoint/2010/main" val="3639321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86DB1-763B-30E5-C81E-F7D7BB8B35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C1A6AA-6C40-F572-50DE-D1D5F6F094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FCB3AE-45B2-1D66-15EC-6A802ADF9E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C9116-56AB-5CB6-59B8-DCE0C2766A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E3B5E4-ECAC-9624-BB4A-18209B3DB8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B4802-3DBE-6102-A3A9-F33BAA54E498}"/>
              </a:ext>
            </a:extLst>
          </p:cNvPr>
          <p:cNvSpPr>
            <a:spLocks noGrp="1"/>
          </p:cNvSpPr>
          <p:nvPr>
            <p:ph type="dt" sz="half" idx="10"/>
          </p:nvPr>
        </p:nvSpPr>
        <p:spPr/>
        <p:txBody>
          <a:bodyPr/>
          <a:lstStyle/>
          <a:p>
            <a:fld id="{669642C2-6886-1847-A798-34FFD4906D0A}" type="datetimeFigureOut">
              <a:rPr lang="en-US" smtClean="0"/>
              <a:t>9/6/2023</a:t>
            </a:fld>
            <a:endParaRPr lang="en-US"/>
          </a:p>
        </p:txBody>
      </p:sp>
      <p:sp>
        <p:nvSpPr>
          <p:cNvPr id="8" name="Footer Placeholder 7">
            <a:extLst>
              <a:ext uri="{FF2B5EF4-FFF2-40B4-BE49-F238E27FC236}">
                <a16:creationId xmlns:a16="http://schemas.microsoft.com/office/drawing/2014/main" id="{18BA5475-6597-A559-5DAA-B12FAB03A8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D9F0EA-347A-F251-F719-A03FF09A4969}"/>
              </a:ext>
            </a:extLst>
          </p:cNvPr>
          <p:cNvSpPr>
            <a:spLocks noGrp="1"/>
          </p:cNvSpPr>
          <p:nvPr>
            <p:ph type="sldNum" sz="quarter" idx="12"/>
          </p:nvPr>
        </p:nvSpPr>
        <p:spPr/>
        <p:txBody>
          <a:bodyPr/>
          <a:lstStyle/>
          <a:p>
            <a:fld id="{75C953F4-1057-CD4A-AA97-97C9623B6DC7}" type="slidenum">
              <a:rPr lang="en-US" smtClean="0"/>
              <a:t>‹#›</a:t>
            </a:fld>
            <a:endParaRPr lang="en-US"/>
          </a:p>
        </p:txBody>
      </p:sp>
    </p:spTree>
    <p:extLst>
      <p:ext uri="{BB962C8B-B14F-4D97-AF65-F5344CB8AC3E}">
        <p14:creationId xmlns:p14="http://schemas.microsoft.com/office/powerpoint/2010/main" val="383806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AAF3-24ED-920B-279E-EDD94CAAE3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DFD69F-CD19-DCCC-9298-419EE236C3B7}"/>
              </a:ext>
            </a:extLst>
          </p:cNvPr>
          <p:cNvSpPr>
            <a:spLocks noGrp="1"/>
          </p:cNvSpPr>
          <p:nvPr>
            <p:ph type="dt" sz="half" idx="10"/>
          </p:nvPr>
        </p:nvSpPr>
        <p:spPr/>
        <p:txBody>
          <a:bodyPr/>
          <a:lstStyle/>
          <a:p>
            <a:fld id="{669642C2-6886-1847-A798-34FFD4906D0A}" type="datetimeFigureOut">
              <a:rPr lang="en-US" smtClean="0"/>
              <a:t>9/6/2023</a:t>
            </a:fld>
            <a:endParaRPr lang="en-US"/>
          </a:p>
        </p:txBody>
      </p:sp>
      <p:sp>
        <p:nvSpPr>
          <p:cNvPr id="4" name="Footer Placeholder 3">
            <a:extLst>
              <a:ext uri="{FF2B5EF4-FFF2-40B4-BE49-F238E27FC236}">
                <a16:creationId xmlns:a16="http://schemas.microsoft.com/office/drawing/2014/main" id="{00FF1A7A-3C57-4D6C-9C5D-F78758359E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A731E2-5145-7DD6-10B3-BC0710B61947}"/>
              </a:ext>
            </a:extLst>
          </p:cNvPr>
          <p:cNvSpPr>
            <a:spLocks noGrp="1"/>
          </p:cNvSpPr>
          <p:nvPr>
            <p:ph type="sldNum" sz="quarter" idx="12"/>
          </p:nvPr>
        </p:nvSpPr>
        <p:spPr/>
        <p:txBody>
          <a:bodyPr/>
          <a:lstStyle/>
          <a:p>
            <a:fld id="{75C953F4-1057-CD4A-AA97-97C9623B6DC7}" type="slidenum">
              <a:rPr lang="en-US" smtClean="0"/>
              <a:t>‹#›</a:t>
            </a:fld>
            <a:endParaRPr lang="en-US"/>
          </a:p>
        </p:txBody>
      </p:sp>
    </p:spTree>
    <p:extLst>
      <p:ext uri="{BB962C8B-B14F-4D97-AF65-F5344CB8AC3E}">
        <p14:creationId xmlns:p14="http://schemas.microsoft.com/office/powerpoint/2010/main" val="2087072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D760A3-DE2C-D643-F55C-60775497EAC2}"/>
              </a:ext>
            </a:extLst>
          </p:cNvPr>
          <p:cNvSpPr>
            <a:spLocks noGrp="1"/>
          </p:cNvSpPr>
          <p:nvPr>
            <p:ph type="dt" sz="half" idx="10"/>
          </p:nvPr>
        </p:nvSpPr>
        <p:spPr/>
        <p:txBody>
          <a:bodyPr/>
          <a:lstStyle/>
          <a:p>
            <a:fld id="{669642C2-6886-1847-A798-34FFD4906D0A}" type="datetimeFigureOut">
              <a:rPr lang="en-US" smtClean="0"/>
              <a:t>9/6/2023</a:t>
            </a:fld>
            <a:endParaRPr lang="en-US"/>
          </a:p>
        </p:txBody>
      </p:sp>
      <p:sp>
        <p:nvSpPr>
          <p:cNvPr id="3" name="Footer Placeholder 2">
            <a:extLst>
              <a:ext uri="{FF2B5EF4-FFF2-40B4-BE49-F238E27FC236}">
                <a16:creationId xmlns:a16="http://schemas.microsoft.com/office/drawing/2014/main" id="{00CC1962-CC77-26DC-7874-8897069CF3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039465-6D96-8218-5EFB-CF5F673981ED}"/>
              </a:ext>
            </a:extLst>
          </p:cNvPr>
          <p:cNvSpPr>
            <a:spLocks noGrp="1"/>
          </p:cNvSpPr>
          <p:nvPr>
            <p:ph type="sldNum" sz="quarter" idx="12"/>
          </p:nvPr>
        </p:nvSpPr>
        <p:spPr/>
        <p:txBody>
          <a:bodyPr/>
          <a:lstStyle/>
          <a:p>
            <a:fld id="{75C953F4-1057-CD4A-AA97-97C9623B6DC7}" type="slidenum">
              <a:rPr lang="en-US" smtClean="0"/>
              <a:t>‹#›</a:t>
            </a:fld>
            <a:endParaRPr lang="en-US"/>
          </a:p>
        </p:txBody>
      </p:sp>
    </p:spTree>
    <p:extLst>
      <p:ext uri="{BB962C8B-B14F-4D97-AF65-F5344CB8AC3E}">
        <p14:creationId xmlns:p14="http://schemas.microsoft.com/office/powerpoint/2010/main" val="4027985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A760F-61D8-11BD-A77F-9C619C05B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C85663-9F2A-0551-1F0F-F17D5E6FA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F62EEE-DCD1-3A27-2F08-1306DE735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30EF4-17B1-0CC7-B849-D594759B25A6}"/>
              </a:ext>
            </a:extLst>
          </p:cNvPr>
          <p:cNvSpPr>
            <a:spLocks noGrp="1"/>
          </p:cNvSpPr>
          <p:nvPr>
            <p:ph type="dt" sz="half" idx="10"/>
          </p:nvPr>
        </p:nvSpPr>
        <p:spPr/>
        <p:txBody>
          <a:bodyPr/>
          <a:lstStyle/>
          <a:p>
            <a:fld id="{669642C2-6886-1847-A798-34FFD4906D0A}" type="datetimeFigureOut">
              <a:rPr lang="en-US" smtClean="0"/>
              <a:t>9/6/2023</a:t>
            </a:fld>
            <a:endParaRPr lang="en-US"/>
          </a:p>
        </p:txBody>
      </p:sp>
      <p:sp>
        <p:nvSpPr>
          <p:cNvPr id="6" name="Footer Placeholder 5">
            <a:extLst>
              <a:ext uri="{FF2B5EF4-FFF2-40B4-BE49-F238E27FC236}">
                <a16:creationId xmlns:a16="http://schemas.microsoft.com/office/drawing/2014/main" id="{84AEE325-F7D6-44FA-E1D9-95FDB0D22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89C635-33D7-1DFF-CB17-9FA014812025}"/>
              </a:ext>
            </a:extLst>
          </p:cNvPr>
          <p:cNvSpPr>
            <a:spLocks noGrp="1"/>
          </p:cNvSpPr>
          <p:nvPr>
            <p:ph type="sldNum" sz="quarter" idx="12"/>
          </p:nvPr>
        </p:nvSpPr>
        <p:spPr/>
        <p:txBody>
          <a:bodyPr/>
          <a:lstStyle/>
          <a:p>
            <a:fld id="{75C953F4-1057-CD4A-AA97-97C9623B6DC7}" type="slidenum">
              <a:rPr lang="en-US" smtClean="0"/>
              <a:t>‹#›</a:t>
            </a:fld>
            <a:endParaRPr lang="en-US"/>
          </a:p>
        </p:txBody>
      </p:sp>
    </p:spTree>
    <p:extLst>
      <p:ext uri="{BB962C8B-B14F-4D97-AF65-F5344CB8AC3E}">
        <p14:creationId xmlns:p14="http://schemas.microsoft.com/office/powerpoint/2010/main" val="3150312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12E66-65B5-3ECF-DABD-4B7B91DD7D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237E59-FF04-A3D7-57F5-43F4868903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B92B26-8585-4A9C-892A-023B24A49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A1027D-3F6B-1866-AD94-295E0491A6E9}"/>
              </a:ext>
            </a:extLst>
          </p:cNvPr>
          <p:cNvSpPr>
            <a:spLocks noGrp="1"/>
          </p:cNvSpPr>
          <p:nvPr>
            <p:ph type="dt" sz="half" idx="10"/>
          </p:nvPr>
        </p:nvSpPr>
        <p:spPr/>
        <p:txBody>
          <a:bodyPr/>
          <a:lstStyle/>
          <a:p>
            <a:fld id="{669642C2-6886-1847-A798-34FFD4906D0A}" type="datetimeFigureOut">
              <a:rPr lang="en-US" smtClean="0"/>
              <a:t>9/6/2023</a:t>
            </a:fld>
            <a:endParaRPr lang="en-US"/>
          </a:p>
        </p:txBody>
      </p:sp>
      <p:sp>
        <p:nvSpPr>
          <p:cNvPr id="6" name="Footer Placeholder 5">
            <a:extLst>
              <a:ext uri="{FF2B5EF4-FFF2-40B4-BE49-F238E27FC236}">
                <a16:creationId xmlns:a16="http://schemas.microsoft.com/office/drawing/2014/main" id="{5A82F1BA-B869-680F-2E4D-3D5011BAA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1076D9-8138-B4F3-CC9F-F809CF35CFAA}"/>
              </a:ext>
            </a:extLst>
          </p:cNvPr>
          <p:cNvSpPr>
            <a:spLocks noGrp="1"/>
          </p:cNvSpPr>
          <p:nvPr>
            <p:ph type="sldNum" sz="quarter" idx="12"/>
          </p:nvPr>
        </p:nvSpPr>
        <p:spPr/>
        <p:txBody>
          <a:bodyPr/>
          <a:lstStyle/>
          <a:p>
            <a:fld id="{75C953F4-1057-CD4A-AA97-97C9623B6DC7}" type="slidenum">
              <a:rPr lang="en-US" smtClean="0"/>
              <a:t>‹#›</a:t>
            </a:fld>
            <a:endParaRPr lang="en-US"/>
          </a:p>
        </p:txBody>
      </p:sp>
    </p:spTree>
    <p:extLst>
      <p:ext uri="{BB962C8B-B14F-4D97-AF65-F5344CB8AC3E}">
        <p14:creationId xmlns:p14="http://schemas.microsoft.com/office/powerpoint/2010/main" val="3154516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60AD24-D7EE-1FB4-E013-1710DA411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021FE5-2473-8439-E602-99303326C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D081F-DDA7-BFD2-52C4-946A7F6CA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642C2-6886-1847-A798-34FFD4906D0A}" type="datetimeFigureOut">
              <a:rPr lang="en-US" smtClean="0"/>
              <a:t>9/6/2023</a:t>
            </a:fld>
            <a:endParaRPr lang="en-US"/>
          </a:p>
        </p:txBody>
      </p:sp>
      <p:sp>
        <p:nvSpPr>
          <p:cNvPr id="5" name="Footer Placeholder 4">
            <a:extLst>
              <a:ext uri="{FF2B5EF4-FFF2-40B4-BE49-F238E27FC236}">
                <a16:creationId xmlns:a16="http://schemas.microsoft.com/office/drawing/2014/main" id="{F7084F9F-A9F6-31F1-0439-3B90509E34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972DC1-2B82-27AC-CB86-ADE82696F3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953F4-1057-CD4A-AA97-97C9623B6DC7}" type="slidenum">
              <a:rPr lang="en-US" smtClean="0"/>
              <a:t>‹#›</a:t>
            </a:fld>
            <a:endParaRPr lang="en-US"/>
          </a:p>
        </p:txBody>
      </p:sp>
    </p:spTree>
    <p:extLst>
      <p:ext uri="{BB962C8B-B14F-4D97-AF65-F5344CB8AC3E}">
        <p14:creationId xmlns:p14="http://schemas.microsoft.com/office/powerpoint/2010/main" val="12484668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20.xml"/><Relationship Id="rId7" Type="http://schemas.openxmlformats.org/officeDocument/2006/relationships/diagramQuickStyle" Target="../diagrams/quickStyle3.xml"/><Relationship Id="rId2" Type="http://schemas.openxmlformats.org/officeDocument/2006/relationships/slideLayout" Target="../slideLayouts/slideLayout9.xml"/><Relationship Id="rId1" Type="http://schemas.openxmlformats.org/officeDocument/2006/relationships/video" Target="https://www.youtube.com/embed/0IaNR8YGdow?feature=oembed" TargetMode="Externa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5.jpeg"/><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56.png"/><Relationship Id="rId7" Type="http://schemas.openxmlformats.org/officeDocument/2006/relationships/diagramQuickStyle" Target="../diagrams/quickStyle5.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57.png"/><Relationship Id="rId9" Type="http://schemas.microsoft.com/office/2007/relationships/diagramDrawing" Target="../diagrams/drawing5.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9.jpeg"/><Relationship Id="rId7" Type="http://schemas.openxmlformats.org/officeDocument/2006/relationships/diagramColors" Target="../diagrams/colors6.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5.png"/><Relationship Id="rId7" Type="http://schemas.openxmlformats.org/officeDocument/2006/relationships/diagramColors" Target="../diagrams/colors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119.pn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122.png"/><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acrf.or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video" Target="https://www.youtube.com/embed/T43zJDgTNPA?start=20&amp;feature=oembed" TargetMode="External"/><Relationship Id="rId5" Type="http://schemas.openxmlformats.org/officeDocument/2006/relationships/image" Target="../media/image11.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a:solidFill>
                <a:schemeClr val="tx1"/>
              </a:solidFill>
              <a:latin typeface="Amasis MT Pro" panose="02040504050005020304" pitchFamily="18" charset="0"/>
              <a:ea typeface="+mn-ea"/>
              <a:cs typeface="+mn-cs"/>
            </a:endParaRPr>
          </a:p>
          <a:p>
            <a:endParaRPr lang="en-US" dirty="0"/>
          </a:p>
        </p:txBody>
      </p:sp>
      <p:pic>
        <p:nvPicPr>
          <p:cNvPr id="10" name="Picture 9">
            <a:extLst>
              <a:ext uri="{FF2B5EF4-FFF2-40B4-BE49-F238E27FC236}">
                <a16:creationId xmlns:a16="http://schemas.microsoft.com/office/drawing/2014/main" id="{0F2F6A99-ABDC-420D-9428-6CB95F0B64FC}"/>
              </a:ext>
            </a:extLst>
          </p:cNvPr>
          <p:cNvPicPr>
            <a:picLocks noChangeAspect="1"/>
          </p:cNvPicPr>
          <p:nvPr/>
        </p:nvPicPr>
        <p:blipFill>
          <a:blip r:embed="rId3"/>
          <a:stretch>
            <a:fillRect/>
          </a:stretch>
        </p:blipFill>
        <p:spPr>
          <a:xfrm>
            <a:off x="1084619" y="1309496"/>
            <a:ext cx="3399905" cy="2830421"/>
          </a:xfrm>
          <a:prstGeom prst="rect">
            <a:avLst/>
          </a:prstGeom>
        </p:spPr>
      </p:pic>
      <p:sp>
        <p:nvSpPr>
          <p:cNvPr id="4" name="Rectangle 3">
            <a:extLst>
              <a:ext uri="{FF2B5EF4-FFF2-40B4-BE49-F238E27FC236}">
                <a16:creationId xmlns:a16="http://schemas.microsoft.com/office/drawing/2014/main" id="{736C72E9-9513-4653-A524-D03006CE000A}"/>
              </a:ext>
            </a:extLst>
          </p:cNvPr>
          <p:cNvSpPr/>
          <p:nvPr/>
        </p:nvSpPr>
        <p:spPr>
          <a:xfrm>
            <a:off x="4484524" y="1309496"/>
            <a:ext cx="6256612" cy="28304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solidFill>
                  <a:srgbClr val="FFFFFF"/>
                </a:solidFill>
                <a:latin typeface="Arial" panose="020B0604020202020204" pitchFamily="34" charset="0"/>
                <a:cs typeface="Arial" panose="020B0604020202020204" pitchFamily="34" charset="0"/>
              </a:rPr>
              <a:t>Building Families </a:t>
            </a:r>
          </a:p>
          <a:p>
            <a:pPr algn="ctr"/>
            <a:r>
              <a:rPr lang="en-US" sz="3200" b="1" dirty="0">
                <a:solidFill>
                  <a:srgbClr val="FFFFFF"/>
                </a:solidFill>
                <a:latin typeface="Arial" panose="020B0604020202020204" pitchFamily="34" charset="0"/>
                <a:cs typeface="Arial" panose="020B0604020202020204" pitchFamily="34" charset="0"/>
              </a:rPr>
              <a:t>Through  Adoption </a:t>
            </a:r>
          </a:p>
          <a:p>
            <a:pPr algn="ctr"/>
            <a:endParaRPr lang="en-US" sz="2400" b="1" dirty="0">
              <a:solidFill>
                <a:srgbClr val="FFFFFF"/>
              </a:solidFill>
              <a:latin typeface="Arial" panose="020B0604020202020204" pitchFamily="34" charset="0"/>
              <a:cs typeface="Arial" panose="020B0604020202020204" pitchFamily="34" charset="0"/>
            </a:endParaRPr>
          </a:p>
          <a:p>
            <a:pPr algn="ctr"/>
            <a:r>
              <a:rPr lang="en-US" sz="2400" b="1" dirty="0">
                <a:solidFill>
                  <a:srgbClr val="FFFFFF"/>
                </a:solidFill>
                <a:latin typeface="Arial" panose="020B0604020202020204" pitchFamily="34" charset="0"/>
                <a:cs typeface="Arial" panose="020B0604020202020204" pitchFamily="34" charset="0"/>
              </a:rPr>
              <a:t>Welcome Back!</a:t>
            </a:r>
          </a:p>
        </p:txBody>
      </p:sp>
      <p:cxnSp>
        <p:nvCxnSpPr>
          <p:cNvPr id="6" name="Straight Connector 5">
            <a:extLst>
              <a:ext uri="{FF2B5EF4-FFF2-40B4-BE49-F238E27FC236}">
                <a16:creationId xmlns:a16="http://schemas.microsoft.com/office/drawing/2014/main" id="{DD315E08-FA46-4CD0-A3E0-80F5259F9DF4}"/>
              </a:ext>
            </a:extLst>
          </p:cNvPr>
          <p:cNvCxnSpPr/>
          <p:nvPr/>
        </p:nvCxnSpPr>
        <p:spPr>
          <a:xfrm>
            <a:off x="5325533" y="3022600"/>
            <a:ext cx="4930369" cy="0"/>
          </a:xfrm>
          <a:prstGeom prst="line">
            <a:avLst/>
          </a:prstGeom>
          <a:ln/>
        </p:spPr>
        <p:style>
          <a:lnRef idx="3">
            <a:schemeClr val="accent1"/>
          </a:lnRef>
          <a:fillRef idx="0">
            <a:schemeClr val="accent1"/>
          </a:fillRef>
          <a:effectRef idx="2">
            <a:schemeClr val="accent1"/>
          </a:effectRef>
          <a:fontRef idx="minor">
            <a:schemeClr val="tx1"/>
          </a:fontRef>
        </p:style>
      </p:cxnSp>
      <p:pic>
        <p:nvPicPr>
          <p:cNvPr id="14" name="Picture 13" descr="A picture containing circle&#10;&#10;Description automatically generated">
            <a:extLst>
              <a:ext uri="{FF2B5EF4-FFF2-40B4-BE49-F238E27FC236}">
                <a16:creationId xmlns:a16="http://schemas.microsoft.com/office/drawing/2014/main" id="{4BCAC7D6-26DC-4D85-8E3E-1188C49F00B8}"/>
              </a:ext>
            </a:extLst>
          </p:cNvPr>
          <p:cNvPicPr>
            <a:picLocks noChangeAspect="1"/>
          </p:cNvPicPr>
          <p:nvPr/>
        </p:nvPicPr>
        <p:blipFill>
          <a:blip r:embed="rId4"/>
          <a:stretch>
            <a:fillRect/>
          </a:stretch>
        </p:blipFill>
        <p:spPr>
          <a:xfrm>
            <a:off x="8586601" y="5355430"/>
            <a:ext cx="3061846" cy="1203733"/>
          </a:xfrm>
          <a:prstGeom prst="rect">
            <a:avLst/>
          </a:prstGeom>
        </p:spPr>
      </p:pic>
    </p:spTree>
    <p:extLst>
      <p:ext uri="{BB962C8B-B14F-4D97-AF65-F5344CB8AC3E}">
        <p14:creationId xmlns:p14="http://schemas.microsoft.com/office/powerpoint/2010/main" val="1003239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2F12D28E-5EC4-154C-B253-68B5D8D4E049}"/>
              </a:ext>
            </a:extLst>
          </p:cNvPr>
          <p:cNvSpPr>
            <a:spLocks noGrp="1"/>
          </p:cNvSpPr>
          <p:nvPr>
            <p:ph idx="1"/>
          </p:nvPr>
        </p:nvSpPr>
        <p:spPr>
          <a:xfrm>
            <a:off x="3560499" y="1226634"/>
            <a:ext cx="7856220" cy="3581400"/>
          </a:xfrm>
        </p:spPr>
        <p:txBody>
          <a:bodyPr>
            <a:normAutofit/>
          </a:bodyPr>
          <a:lstStyle/>
          <a:p>
            <a:pPr marL="0" indent="0">
              <a:buNone/>
            </a:pPr>
            <a:r>
              <a:rPr lang="en-US" sz="3600" dirty="0"/>
              <a:t>TBRI – Make the  Shift</a:t>
            </a:r>
          </a:p>
          <a:p>
            <a:pPr marL="0" indent="0" algn="ctr">
              <a:buNone/>
            </a:pPr>
            <a:endParaRPr lang="en-US" sz="3600" dirty="0"/>
          </a:p>
          <a:p>
            <a:pPr marL="0" indent="0" algn="ctr">
              <a:buNone/>
            </a:pPr>
            <a:endParaRPr lang="en-US" sz="3600" dirty="0"/>
          </a:p>
        </p:txBody>
      </p:sp>
      <p:pic>
        <p:nvPicPr>
          <p:cNvPr id="6" name="Picture 5">
            <a:extLst>
              <a:ext uri="{FF2B5EF4-FFF2-40B4-BE49-F238E27FC236}">
                <a16:creationId xmlns:a16="http://schemas.microsoft.com/office/drawing/2014/main" id="{4A0FE716-ABB0-5062-1543-2D74CFD596C0}"/>
              </a:ext>
            </a:extLst>
          </p:cNvPr>
          <p:cNvPicPr>
            <a:picLocks noChangeAspect="1"/>
          </p:cNvPicPr>
          <p:nvPr/>
        </p:nvPicPr>
        <p:blipFill rotWithShape="1">
          <a:blip r:embed="rId3"/>
          <a:srcRect l="2757" t="11409" r="42156"/>
          <a:stretch/>
        </p:blipFill>
        <p:spPr>
          <a:xfrm>
            <a:off x="152400" y="139700"/>
            <a:ext cx="3311655" cy="6578600"/>
          </a:xfrm>
          <a:prstGeom prst="rect">
            <a:avLst/>
          </a:prstGeom>
        </p:spPr>
      </p:pic>
      <p:graphicFrame>
        <p:nvGraphicFramePr>
          <p:cNvPr id="21" name="TextBox 7">
            <a:extLst>
              <a:ext uri="{FF2B5EF4-FFF2-40B4-BE49-F238E27FC236}">
                <a16:creationId xmlns:a16="http://schemas.microsoft.com/office/drawing/2014/main" id="{9D482749-664B-ADCF-8DF4-BA01137CB244}"/>
              </a:ext>
            </a:extLst>
          </p:cNvPr>
          <p:cNvGraphicFramePr/>
          <p:nvPr>
            <p:extLst>
              <p:ext uri="{D42A27DB-BD31-4B8C-83A1-F6EECF244321}">
                <p14:modId xmlns:p14="http://schemas.microsoft.com/office/powerpoint/2010/main" val="2450200596"/>
              </p:ext>
            </p:extLst>
          </p:nvPr>
        </p:nvGraphicFramePr>
        <p:xfrm>
          <a:off x="3560499" y="2149398"/>
          <a:ext cx="5532839" cy="3304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AA142232-A83D-1BA1-CBC3-A67191F86CD7}"/>
              </a:ext>
            </a:extLst>
          </p:cNvPr>
          <p:cNvPicPr>
            <a:picLocks noChangeAspect="1"/>
          </p:cNvPicPr>
          <p:nvPr/>
        </p:nvPicPr>
        <p:blipFill>
          <a:blip r:embed="rId9"/>
          <a:stretch>
            <a:fillRect/>
          </a:stretch>
        </p:blipFill>
        <p:spPr>
          <a:xfrm>
            <a:off x="8277922" y="139700"/>
            <a:ext cx="3761678" cy="6578600"/>
          </a:xfrm>
          <a:prstGeom prst="rect">
            <a:avLst/>
          </a:prstGeom>
        </p:spPr>
      </p:pic>
    </p:spTree>
    <p:extLst>
      <p:ext uri="{BB962C8B-B14F-4D97-AF65-F5344CB8AC3E}">
        <p14:creationId xmlns:p14="http://schemas.microsoft.com/office/powerpoint/2010/main" val="4003206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dirty="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dirty="0">
              <a:solidFill>
                <a:schemeClr val="tx1"/>
              </a:solidFill>
              <a:latin typeface="Amasis MT Pro" panose="02040504050005020304" pitchFamily="18" charset="0"/>
              <a:ea typeface="+mn-ea"/>
              <a:cs typeface="+mn-cs"/>
            </a:endParaRPr>
          </a:p>
          <a:p>
            <a:endParaRPr lang="en-US" dirty="0"/>
          </a:p>
        </p:txBody>
      </p:sp>
      <p:pic>
        <p:nvPicPr>
          <p:cNvPr id="2" name="Picture 1">
            <a:extLst>
              <a:ext uri="{FF2B5EF4-FFF2-40B4-BE49-F238E27FC236}">
                <a16:creationId xmlns:a16="http://schemas.microsoft.com/office/drawing/2014/main" id="{08C9B29B-BC64-26A0-E099-4A9EC059F6F3}"/>
              </a:ext>
            </a:extLst>
          </p:cNvPr>
          <p:cNvPicPr>
            <a:picLocks noChangeAspect="1"/>
          </p:cNvPicPr>
          <p:nvPr/>
        </p:nvPicPr>
        <p:blipFill>
          <a:blip r:embed="rId3"/>
          <a:stretch>
            <a:fillRect/>
          </a:stretch>
        </p:blipFill>
        <p:spPr>
          <a:xfrm>
            <a:off x="392437" y="104430"/>
            <a:ext cx="3959946" cy="4840413"/>
          </a:xfrm>
          <a:prstGeom prst="rect">
            <a:avLst/>
          </a:prstGeom>
        </p:spPr>
      </p:pic>
      <p:pic>
        <p:nvPicPr>
          <p:cNvPr id="4" name="Picture 3">
            <a:extLst>
              <a:ext uri="{FF2B5EF4-FFF2-40B4-BE49-F238E27FC236}">
                <a16:creationId xmlns:a16="http://schemas.microsoft.com/office/drawing/2014/main" id="{B5A72131-1819-AA31-92B0-894AB6AA683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0336" t="15645" r="12883" b="14154"/>
          <a:stretch/>
        </p:blipFill>
        <p:spPr>
          <a:xfrm>
            <a:off x="9438927" y="5005487"/>
            <a:ext cx="2317403" cy="1696733"/>
          </a:xfrm>
          <a:prstGeom prst="rect">
            <a:avLst/>
          </a:prstGeom>
        </p:spPr>
      </p:pic>
      <p:pic>
        <p:nvPicPr>
          <p:cNvPr id="5" name="Picture 4">
            <a:extLst>
              <a:ext uri="{FF2B5EF4-FFF2-40B4-BE49-F238E27FC236}">
                <a16:creationId xmlns:a16="http://schemas.microsoft.com/office/drawing/2014/main" id="{7FA85697-9B93-453C-16EE-3004F2D45FCF}"/>
              </a:ext>
            </a:extLst>
          </p:cNvPr>
          <p:cNvPicPr>
            <a:picLocks noChangeAspect="1"/>
          </p:cNvPicPr>
          <p:nvPr/>
        </p:nvPicPr>
        <p:blipFill>
          <a:blip r:embed="rId5"/>
          <a:stretch>
            <a:fillRect/>
          </a:stretch>
        </p:blipFill>
        <p:spPr>
          <a:xfrm>
            <a:off x="4802749" y="2132829"/>
            <a:ext cx="4200508" cy="4371211"/>
          </a:xfrm>
          <a:prstGeom prst="rect">
            <a:avLst/>
          </a:prstGeom>
        </p:spPr>
      </p:pic>
      <p:pic>
        <p:nvPicPr>
          <p:cNvPr id="6" name="Picture 5">
            <a:extLst>
              <a:ext uri="{FF2B5EF4-FFF2-40B4-BE49-F238E27FC236}">
                <a16:creationId xmlns:a16="http://schemas.microsoft.com/office/drawing/2014/main" id="{628F6A50-DE17-83C8-3EB1-A19C56D44BA9}"/>
              </a:ext>
            </a:extLst>
          </p:cNvPr>
          <p:cNvPicPr>
            <a:picLocks noChangeAspect="1"/>
          </p:cNvPicPr>
          <p:nvPr/>
        </p:nvPicPr>
        <p:blipFill>
          <a:blip r:embed="rId6"/>
          <a:stretch>
            <a:fillRect/>
          </a:stretch>
        </p:blipFill>
        <p:spPr>
          <a:xfrm>
            <a:off x="4312466" y="635869"/>
            <a:ext cx="7267062" cy="1780186"/>
          </a:xfrm>
          <a:prstGeom prst="rect">
            <a:avLst/>
          </a:prstGeom>
        </p:spPr>
      </p:pic>
    </p:spTree>
    <p:extLst>
      <p:ext uri="{BB962C8B-B14F-4D97-AF65-F5344CB8AC3E}">
        <p14:creationId xmlns:p14="http://schemas.microsoft.com/office/powerpoint/2010/main" val="70277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084" y="710557"/>
            <a:ext cx="5980940" cy="1143000"/>
          </a:xfrm>
        </p:spPr>
        <p:txBody>
          <a:bodyPr>
            <a:normAutofit/>
          </a:bodyPr>
          <a:lstStyle/>
          <a:p>
            <a:r>
              <a:rPr lang="en-US" sz="4800" dirty="0">
                <a:latin typeface="Amasis MT Pro" panose="02040504050005020304" pitchFamily="18" charset="0"/>
                <a:cs typeface="Arial"/>
              </a:rPr>
              <a:t>Understanding Risks</a:t>
            </a:r>
            <a:endParaRPr lang="en-US" sz="4800" dirty="0">
              <a:latin typeface="Amasis MT Pro" panose="02040504050005020304" pitchFamily="18" charset="0"/>
            </a:endParaRPr>
          </a:p>
        </p:txBody>
      </p:sp>
      <p:sp>
        <p:nvSpPr>
          <p:cNvPr id="3" name="Content Placeholder 2"/>
          <p:cNvSpPr>
            <a:spLocks noGrp="1"/>
          </p:cNvSpPr>
          <p:nvPr>
            <p:ph idx="1"/>
          </p:nvPr>
        </p:nvSpPr>
        <p:spPr>
          <a:xfrm>
            <a:off x="1013460" y="2021820"/>
            <a:ext cx="5746765" cy="4525963"/>
          </a:xfrm>
          <a:ln>
            <a:noFill/>
          </a:ln>
        </p:spPr>
        <p:txBody>
          <a:bodyPr>
            <a:normAutofit/>
          </a:bodyPr>
          <a:lstStyle/>
          <a:p>
            <a:r>
              <a:rPr lang="en-US" sz="3600" dirty="0">
                <a:latin typeface="Amasis MT Pro" panose="02040504050005020304" pitchFamily="18" charset="0"/>
                <a:sym typeface="Futura" charset="0"/>
              </a:rPr>
              <a:t>Difficult pregnancy</a:t>
            </a:r>
          </a:p>
          <a:p>
            <a:r>
              <a:rPr lang="en-US" sz="3600" dirty="0">
                <a:solidFill>
                  <a:srgbClr val="000000"/>
                </a:solidFill>
                <a:latin typeface="Amasis MT Pro" panose="02040504050005020304" pitchFamily="18" charset="0"/>
                <a:cs typeface="Arial"/>
                <a:sym typeface="Futura" charset="0"/>
              </a:rPr>
              <a:t>Difficult birth</a:t>
            </a:r>
          </a:p>
          <a:p>
            <a:r>
              <a:rPr lang="en-US" sz="3600" dirty="0">
                <a:solidFill>
                  <a:srgbClr val="000000"/>
                </a:solidFill>
                <a:latin typeface="Amasis MT Pro" panose="02040504050005020304" pitchFamily="18" charset="0"/>
                <a:cs typeface="Arial"/>
                <a:sym typeface="Futura" charset="0"/>
              </a:rPr>
              <a:t>Early hospitalization</a:t>
            </a:r>
          </a:p>
          <a:p>
            <a:r>
              <a:rPr lang="en-US" sz="3600" dirty="0">
                <a:solidFill>
                  <a:srgbClr val="000000"/>
                </a:solidFill>
                <a:latin typeface="Amasis MT Pro" panose="02040504050005020304" pitchFamily="18" charset="0"/>
                <a:cs typeface="Arial"/>
                <a:sym typeface="Futura" charset="0"/>
              </a:rPr>
              <a:t>Abuse</a:t>
            </a:r>
          </a:p>
          <a:p>
            <a:r>
              <a:rPr lang="en-US" sz="3600" dirty="0">
                <a:solidFill>
                  <a:srgbClr val="000000"/>
                </a:solidFill>
                <a:latin typeface="Amasis MT Pro" panose="02040504050005020304" pitchFamily="18" charset="0"/>
                <a:cs typeface="Arial"/>
                <a:sym typeface="Futura" charset="0"/>
              </a:rPr>
              <a:t>Neglect</a:t>
            </a:r>
          </a:p>
          <a:p>
            <a:r>
              <a:rPr lang="en-US" sz="3600" dirty="0">
                <a:solidFill>
                  <a:srgbClr val="000000"/>
                </a:solidFill>
                <a:latin typeface="Amasis MT Pro" panose="02040504050005020304" pitchFamily="18" charset="0"/>
                <a:cs typeface="Arial"/>
                <a:sym typeface="Futura" charset="0"/>
              </a:rPr>
              <a:t>Trauma</a:t>
            </a:r>
          </a:p>
          <a:p>
            <a:pPr marL="457200" lvl="1" indent="0">
              <a:buNone/>
            </a:pPr>
            <a:endParaRPr lang="en-US" baseline="30000" dirty="0">
              <a:solidFill>
                <a:srgbClr val="000000"/>
              </a:solidFill>
              <a:latin typeface="Amasis MT Pro" panose="02040504050005020304" pitchFamily="18" charset="0"/>
              <a:cs typeface="Arial"/>
              <a:sym typeface="Futura" charset="0"/>
            </a:endParaRPr>
          </a:p>
          <a:p>
            <a:pPr lvl="1"/>
            <a:endParaRPr lang="en-US" dirty="0">
              <a:latin typeface="Amasis MT Pro" panose="02040504050005020304" pitchFamily="18" charset="0"/>
            </a:endParaRPr>
          </a:p>
          <a:p>
            <a:endParaRPr lang="en-US" dirty="0"/>
          </a:p>
        </p:txBody>
      </p:sp>
      <p:sp>
        <p:nvSpPr>
          <p:cNvPr id="11" name="Rectangle 10"/>
          <p:cNvSpPr/>
          <p:nvPr/>
        </p:nvSpPr>
        <p:spPr>
          <a:xfrm>
            <a:off x="420029" y="6386751"/>
            <a:ext cx="11351941" cy="161032"/>
          </a:xfrm>
          <a:prstGeom prst="rect">
            <a:avLst/>
          </a:prstGeom>
          <a:solidFill>
            <a:srgbClr val="450765"/>
          </a:solidFill>
          <a:ln>
            <a:solidFill>
              <a:srgbClr val="4507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420028" y="636763"/>
            <a:ext cx="11351942" cy="116039"/>
          </a:xfrm>
          <a:prstGeom prst="rect">
            <a:avLst/>
          </a:prstGeom>
          <a:solidFill>
            <a:srgbClr val="450765"/>
          </a:solidFill>
          <a:ln>
            <a:solidFill>
              <a:srgbClr val="4507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A22822E-F55F-6238-3306-3F1F7F9DFA8B}"/>
              </a:ext>
            </a:extLst>
          </p:cNvPr>
          <p:cNvPicPr>
            <a:picLocks noChangeAspect="1"/>
          </p:cNvPicPr>
          <p:nvPr/>
        </p:nvPicPr>
        <p:blipFill rotWithShape="1">
          <a:blip r:embed="rId3"/>
          <a:srcRect l="34028" t="7206" r="31393" b="6764"/>
          <a:stretch/>
        </p:blipFill>
        <p:spPr>
          <a:xfrm>
            <a:off x="8026401" y="752802"/>
            <a:ext cx="3291840" cy="5517911"/>
          </a:xfrm>
          <a:prstGeom prst="rect">
            <a:avLst/>
          </a:prstGeom>
        </p:spPr>
      </p:pic>
    </p:spTree>
    <p:extLst>
      <p:ext uri="{BB962C8B-B14F-4D97-AF65-F5344CB8AC3E}">
        <p14:creationId xmlns:p14="http://schemas.microsoft.com/office/powerpoint/2010/main" val="1675595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a:solidFill>
                <a:schemeClr val="tx1"/>
              </a:solidFill>
              <a:latin typeface="Amasis MT Pro" panose="02040504050005020304" pitchFamily="18" charset="0"/>
              <a:ea typeface="+mn-ea"/>
              <a:cs typeface="+mn-cs"/>
            </a:endParaRPr>
          </a:p>
          <a:p>
            <a:endParaRPr lang="en-US" dirty="0"/>
          </a:p>
        </p:txBody>
      </p:sp>
      <p:pic>
        <p:nvPicPr>
          <p:cNvPr id="7" name="Picture 6">
            <a:extLst>
              <a:ext uri="{FF2B5EF4-FFF2-40B4-BE49-F238E27FC236}">
                <a16:creationId xmlns:a16="http://schemas.microsoft.com/office/drawing/2014/main" id="{8034D4A6-62E1-4056-134C-BE9F9440A853}"/>
              </a:ext>
            </a:extLst>
          </p:cNvPr>
          <p:cNvPicPr>
            <a:picLocks noChangeAspect="1"/>
          </p:cNvPicPr>
          <p:nvPr/>
        </p:nvPicPr>
        <p:blipFill>
          <a:blip r:embed="rId3"/>
          <a:stretch>
            <a:fillRect/>
          </a:stretch>
        </p:blipFill>
        <p:spPr>
          <a:xfrm>
            <a:off x="333421" y="1182221"/>
            <a:ext cx="4026021" cy="4857349"/>
          </a:xfrm>
          <a:prstGeom prst="rect">
            <a:avLst/>
          </a:prstGeom>
        </p:spPr>
      </p:pic>
      <p:pic>
        <p:nvPicPr>
          <p:cNvPr id="8" name="Picture 7">
            <a:extLst>
              <a:ext uri="{FF2B5EF4-FFF2-40B4-BE49-F238E27FC236}">
                <a16:creationId xmlns:a16="http://schemas.microsoft.com/office/drawing/2014/main" id="{852B595E-94F3-8778-CD0B-CCC66B296995}"/>
              </a:ext>
            </a:extLst>
          </p:cNvPr>
          <p:cNvPicPr>
            <a:picLocks noChangeAspect="1"/>
          </p:cNvPicPr>
          <p:nvPr/>
        </p:nvPicPr>
        <p:blipFill>
          <a:blip r:embed="rId4"/>
          <a:stretch>
            <a:fillRect/>
          </a:stretch>
        </p:blipFill>
        <p:spPr>
          <a:xfrm>
            <a:off x="4545957" y="1798227"/>
            <a:ext cx="2944221" cy="4552788"/>
          </a:xfrm>
          <a:prstGeom prst="rect">
            <a:avLst/>
          </a:prstGeom>
        </p:spPr>
      </p:pic>
      <p:pic>
        <p:nvPicPr>
          <p:cNvPr id="9" name="Picture 8">
            <a:extLst>
              <a:ext uri="{FF2B5EF4-FFF2-40B4-BE49-F238E27FC236}">
                <a16:creationId xmlns:a16="http://schemas.microsoft.com/office/drawing/2014/main" id="{DA44CFC0-64B9-A72E-0282-1ED22DA3806A}"/>
              </a:ext>
            </a:extLst>
          </p:cNvPr>
          <p:cNvPicPr>
            <a:picLocks noChangeAspect="1"/>
          </p:cNvPicPr>
          <p:nvPr/>
        </p:nvPicPr>
        <p:blipFill>
          <a:blip r:embed="rId5"/>
          <a:stretch>
            <a:fillRect/>
          </a:stretch>
        </p:blipFill>
        <p:spPr>
          <a:xfrm>
            <a:off x="7676693" y="1441614"/>
            <a:ext cx="3346994" cy="4717861"/>
          </a:xfrm>
          <a:prstGeom prst="rect">
            <a:avLst/>
          </a:prstGeom>
        </p:spPr>
      </p:pic>
      <p:pic>
        <p:nvPicPr>
          <p:cNvPr id="10" name="Picture 9">
            <a:extLst>
              <a:ext uri="{FF2B5EF4-FFF2-40B4-BE49-F238E27FC236}">
                <a16:creationId xmlns:a16="http://schemas.microsoft.com/office/drawing/2014/main" id="{DE56BDFD-B9D5-969D-DC27-B34B365DAC38}"/>
              </a:ext>
            </a:extLst>
          </p:cNvPr>
          <p:cNvPicPr>
            <a:picLocks noChangeAspect="1"/>
          </p:cNvPicPr>
          <p:nvPr/>
        </p:nvPicPr>
        <p:blipFill>
          <a:blip r:embed="rId6"/>
          <a:stretch>
            <a:fillRect/>
          </a:stretch>
        </p:blipFill>
        <p:spPr>
          <a:xfrm>
            <a:off x="833763" y="368625"/>
            <a:ext cx="10132430" cy="1072989"/>
          </a:xfrm>
          <a:prstGeom prst="rect">
            <a:avLst/>
          </a:prstGeom>
        </p:spPr>
      </p:pic>
    </p:spTree>
    <p:extLst>
      <p:ext uri="{BB962C8B-B14F-4D97-AF65-F5344CB8AC3E}">
        <p14:creationId xmlns:p14="http://schemas.microsoft.com/office/powerpoint/2010/main" val="4292373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a:solidFill>
                <a:schemeClr val="tx1"/>
              </a:solidFill>
              <a:latin typeface="Amasis MT Pro" panose="02040504050005020304" pitchFamily="18" charset="0"/>
              <a:ea typeface="+mn-ea"/>
              <a:cs typeface="+mn-cs"/>
            </a:endParaRPr>
          </a:p>
          <a:p>
            <a:endParaRPr lang="en-US" dirty="0"/>
          </a:p>
        </p:txBody>
      </p:sp>
      <p:pic>
        <p:nvPicPr>
          <p:cNvPr id="8" name="Picture 8">
            <a:extLst>
              <a:ext uri="{FF2B5EF4-FFF2-40B4-BE49-F238E27FC236}">
                <a16:creationId xmlns:a16="http://schemas.microsoft.com/office/drawing/2014/main" id="{86533FC7-D5D3-0733-1533-D9388D733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74" y="1241165"/>
            <a:ext cx="4257464" cy="4569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83BE38C4-6733-5180-C34C-D9AA6A1821DD}"/>
              </a:ext>
            </a:extLst>
          </p:cNvPr>
          <p:cNvPicPr/>
          <p:nvPr/>
        </p:nvPicPr>
        <p:blipFill rotWithShape="1">
          <a:blip r:embed="rId4"/>
          <a:srcRect l="9449" t="17980" r="14489" b="9575"/>
          <a:stretch/>
        </p:blipFill>
        <p:spPr>
          <a:xfrm>
            <a:off x="6060487" y="1417153"/>
            <a:ext cx="4257463" cy="4303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F3730C15-5113-502E-E5C4-EA58155BBD6E}"/>
              </a:ext>
            </a:extLst>
          </p:cNvPr>
          <p:cNvSpPr txBox="1"/>
          <p:nvPr/>
        </p:nvSpPr>
        <p:spPr>
          <a:xfrm>
            <a:off x="732489" y="437037"/>
            <a:ext cx="91358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Changes in Belief Systems and Trust</a:t>
            </a:r>
          </a:p>
        </p:txBody>
      </p:sp>
      <p:pic>
        <p:nvPicPr>
          <p:cNvPr id="16" name="Picture 15">
            <a:extLst>
              <a:ext uri="{FF2B5EF4-FFF2-40B4-BE49-F238E27FC236}">
                <a16:creationId xmlns:a16="http://schemas.microsoft.com/office/drawing/2014/main" id="{43B6677D-4D3B-32DE-EA55-41F15544173D}"/>
              </a:ext>
            </a:extLst>
          </p:cNvPr>
          <p:cNvPicPr>
            <a:picLocks noChangeAspect="1"/>
          </p:cNvPicPr>
          <p:nvPr/>
        </p:nvPicPr>
        <p:blipFill>
          <a:blip r:embed="rId5"/>
          <a:stretch>
            <a:fillRect/>
          </a:stretch>
        </p:blipFill>
        <p:spPr>
          <a:xfrm>
            <a:off x="1765692" y="3374939"/>
            <a:ext cx="2901948" cy="1487553"/>
          </a:xfrm>
          <a:prstGeom prst="rect">
            <a:avLst/>
          </a:prstGeom>
        </p:spPr>
      </p:pic>
      <p:pic>
        <p:nvPicPr>
          <p:cNvPr id="17" name="Picture 16">
            <a:extLst>
              <a:ext uri="{FF2B5EF4-FFF2-40B4-BE49-F238E27FC236}">
                <a16:creationId xmlns:a16="http://schemas.microsoft.com/office/drawing/2014/main" id="{BD1CE076-6B7F-0116-E1C0-D322BB8F5874}"/>
              </a:ext>
            </a:extLst>
          </p:cNvPr>
          <p:cNvPicPr>
            <a:picLocks noChangeAspect="1"/>
          </p:cNvPicPr>
          <p:nvPr/>
        </p:nvPicPr>
        <p:blipFill>
          <a:blip r:embed="rId6"/>
          <a:stretch>
            <a:fillRect/>
          </a:stretch>
        </p:blipFill>
        <p:spPr>
          <a:xfrm>
            <a:off x="6745256" y="3246178"/>
            <a:ext cx="3003664" cy="2427608"/>
          </a:xfrm>
          <a:prstGeom prst="rect">
            <a:avLst/>
          </a:prstGeom>
        </p:spPr>
      </p:pic>
      <p:sp>
        <p:nvSpPr>
          <p:cNvPr id="20" name="Explosion 1 9">
            <a:extLst>
              <a:ext uri="{FF2B5EF4-FFF2-40B4-BE49-F238E27FC236}">
                <a16:creationId xmlns:a16="http://schemas.microsoft.com/office/drawing/2014/main" id="{467968DE-F70C-3E7B-C954-1D0B766940CE}"/>
              </a:ext>
            </a:extLst>
          </p:cNvPr>
          <p:cNvSpPr/>
          <p:nvPr/>
        </p:nvSpPr>
        <p:spPr>
          <a:xfrm>
            <a:off x="7212358" y="1907321"/>
            <a:ext cx="1757774" cy="1444197"/>
          </a:xfrm>
          <a:prstGeom prst="irregularSeal1">
            <a:avLst/>
          </a:prstGeom>
          <a:solidFill>
            <a:srgbClr val="FF0000"/>
          </a:solidFill>
          <a:ln w="28575" cap="flat" cmpd="sng" algn="in">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pic>
        <p:nvPicPr>
          <p:cNvPr id="21" name="Picture 20">
            <a:extLst>
              <a:ext uri="{FF2B5EF4-FFF2-40B4-BE49-F238E27FC236}">
                <a16:creationId xmlns:a16="http://schemas.microsoft.com/office/drawing/2014/main" id="{207E0585-2B63-BFF6-7FCC-746A25F2A89B}"/>
              </a:ext>
            </a:extLst>
          </p:cNvPr>
          <p:cNvPicPr>
            <a:picLocks noChangeAspect="1"/>
          </p:cNvPicPr>
          <p:nvPr/>
        </p:nvPicPr>
        <p:blipFill>
          <a:blip r:embed="rId7"/>
          <a:stretch>
            <a:fillRect/>
          </a:stretch>
        </p:blipFill>
        <p:spPr>
          <a:xfrm>
            <a:off x="7460829" y="2247703"/>
            <a:ext cx="1260832" cy="1371432"/>
          </a:xfrm>
          <a:prstGeom prst="rect">
            <a:avLst/>
          </a:prstGeom>
        </p:spPr>
      </p:pic>
      <p:pic>
        <p:nvPicPr>
          <p:cNvPr id="22" name="Picture 21">
            <a:extLst>
              <a:ext uri="{FF2B5EF4-FFF2-40B4-BE49-F238E27FC236}">
                <a16:creationId xmlns:a16="http://schemas.microsoft.com/office/drawing/2014/main" id="{1342C2DD-3148-E919-FBB2-8C0488FADA72}"/>
              </a:ext>
            </a:extLst>
          </p:cNvPr>
          <p:cNvPicPr>
            <a:picLocks noChangeAspect="1"/>
          </p:cNvPicPr>
          <p:nvPr/>
        </p:nvPicPr>
        <p:blipFill>
          <a:blip r:embed="rId8"/>
          <a:stretch>
            <a:fillRect/>
          </a:stretch>
        </p:blipFill>
        <p:spPr>
          <a:xfrm>
            <a:off x="2019185" y="1979829"/>
            <a:ext cx="1018120" cy="1072989"/>
          </a:xfrm>
          <a:prstGeom prst="rect">
            <a:avLst/>
          </a:prstGeom>
        </p:spPr>
      </p:pic>
    </p:spTree>
    <p:extLst>
      <p:ext uri="{BB962C8B-B14F-4D97-AF65-F5344CB8AC3E}">
        <p14:creationId xmlns:p14="http://schemas.microsoft.com/office/powerpoint/2010/main" val="3577197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E7C84B-FA51-4D46-B970-96708F5FD6BC}"/>
              </a:ext>
            </a:extLst>
          </p:cNvPr>
          <p:cNvSpPr>
            <a:spLocks noGrp="1"/>
          </p:cNvSpPr>
          <p:nvPr>
            <p:ph type="title"/>
          </p:nvPr>
        </p:nvSpPr>
        <p:spPr>
          <a:xfrm>
            <a:off x="4657345" y="329184"/>
            <a:ext cx="6891527" cy="1783080"/>
          </a:xfrm>
        </p:spPr>
        <p:txBody>
          <a:bodyPr anchor="b">
            <a:normAutofit fontScale="90000"/>
          </a:bodyPr>
          <a:lstStyle/>
          <a:p>
            <a:pPr algn="ctr"/>
            <a:r>
              <a:rPr lang="en-US" sz="5000" dirty="0">
                <a:latin typeface="Amasis MT Pro" panose="02040504050005020304" pitchFamily="18" charset="0"/>
              </a:rPr>
              <a:t>SECURE ATTACHMENT is the foundation for:</a:t>
            </a:r>
            <a:endParaRPr lang="en-001" sz="5000" dirty="0">
              <a:latin typeface="Amasis MT Pro" panose="02040504050005020304" pitchFamily="18" charset="0"/>
            </a:endParaRPr>
          </a:p>
        </p:txBody>
      </p:sp>
      <p:pic>
        <p:nvPicPr>
          <p:cNvPr id="7" name="Picture 6" descr="A picture containing sky, outdoor, person, arm&#10;&#10;Description automatically generated">
            <a:extLst>
              <a:ext uri="{FF2B5EF4-FFF2-40B4-BE49-F238E27FC236}">
                <a16:creationId xmlns:a16="http://schemas.microsoft.com/office/drawing/2014/main" id="{6A17D087-81CD-4EEB-8DC2-72940104523D}"/>
              </a:ext>
            </a:extLst>
          </p:cNvPr>
          <p:cNvPicPr>
            <a:picLocks noChangeAspect="1"/>
          </p:cNvPicPr>
          <p:nvPr/>
        </p:nvPicPr>
        <p:blipFill rotWithShape="1">
          <a:blip r:embed="rId3"/>
          <a:srcRect r="-1" b="17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7AF3B50-1DED-4A0C-97E8-9AA6FE262CA1}"/>
              </a:ext>
            </a:extLst>
          </p:cNvPr>
          <p:cNvSpPr>
            <a:spLocks noGrp="1"/>
          </p:cNvSpPr>
          <p:nvPr>
            <p:ph idx="1"/>
          </p:nvPr>
        </p:nvSpPr>
        <p:spPr>
          <a:xfrm>
            <a:off x="4997057" y="2867752"/>
            <a:ext cx="6251110" cy="3483864"/>
          </a:xfrm>
        </p:spPr>
        <p:txBody>
          <a:bodyPr>
            <a:normAutofit fontScale="92500" lnSpcReduction="20000"/>
          </a:bodyPr>
          <a:lstStyle/>
          <a:p>
            <a:r>
              <a:rPr lang="en-US" sz="3500" dirty="0">
                <a:latin typeface="Amasis MT Pro" panose="02040504050005020304" pitchFamily="18" charset="0"/>
              </a:rPr>
              <a:t>Self Regulation</a:t>
            </a:r>
          </a:p>
          <a:p>
            <a:r>
              <a:rPr lang="en-US" sz="3500" dirty="0">
                <a:latin typeface="Amasis MT Pro" panose="02040504050005020304" pitchFamily="18" charset="0"/>
              </a:rPr>
              <a:t>Mental Health</a:t>
            </a:r>
          </a:p>
          <a:p>
            <a:r>
              <a:rPr lang="en-US" sz="3500" dirty="0">
                <a:latin typeface="Amasis MT Pro" panose="02040504050005020304" pitchFamily="18" charset="0"/>
              </a:rPr>
              <a:t>Self Efficacy (voice)</a:t>
            </a:r>
          </a:p>
          <a:p>
            <a:r>
              <a:rPr lang="en-US" sz="3500" dirty="0">
                <a:latin typeface="Amasis MT Pro" panose="02040504050005020304" pitchFamily="18" charset="0"/>
              </a:rPr>
              <a:t>Cause and Effecting Thinking</a:t>
            </a:r>
          </a:p>
          <a:p>
            <a:r>
              <a:rPr lang="en-US" sz="3500" dirty="0">
                <a:latin typeface="Amasis MT Pro" panose="02040504050005020304" pitchFamily="18" charset="0"/>
              </a:rPr>
              <a:t>Self Esteem/Identity</a:t>
            </a:r>
          </a:p>
          <a:p>
            <a:r>
              <a:rPr lang="en-US" sz="3500" dirty="0">
                <a:latin typeface="Amasis MT Pro" panose="02040504050005020304" pitchFamily="18" charset="0"/>
              </a:rPr>
              <a:t>Remorse</a:t>
            </a:r>
          </a:p>
          <a:p>
            <a:r>
              <a:rPr lang="en-US" sz="3500" dirty="0">
                <a:latin typeface="Amasis MT Pro" panose="02040504050005020304" pitchFamily="18" charset="0"/>
              </a:rPr>
              <a:t>Compassion</a:t>
            </a:r>
            <a:endParaRPr lang="en-US" sz="2200" dirty="0">
              <a:latin typeface="Amasis MT Pro" panose="02040504050005020304" pitchFamily="18" charset="0"/>
            </a:endParaRPr>
          </a:p>
        </p:txBody>
      </p:sp>
    </p:spTree>
    <p:extLst>
      <p:ext uri="{BB962C8B-B14F-4D97-AF65-F5344CB8AC3E}">
        <p14:creationId xmlns:p14="http://schemas.microsoft.com/office/powerpoint/2010/main" val="152459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1AE3-C3FE-4723-BE26-E73811ADE1BE}"/>
              </a:ext>
            </a:extLst>
          </p:cNvPr>
          <p:cNvSpPr>
            <a:spLocks noGrp="1"/>
          </p:cNvSpPr>
          <p:nvPr>
            <p:ph type="title"/>
          </p:nvPr>
        </p:nvSpPr>
        <p:spPr>
          <a:xfrm>
            <a:off x="5306610" y="1"/>
            <a:ext cx="6885390" cy="7086600"/>
          </a:xfrm>
        </p:spPr>
        <p:txBody>
          <a:bodyPr vert="horz" lIns="91440" tIns="45720" rIns="91440" bIns="45720" rtlCol="0" anchor="b">
            <a:normAutofit/>
          </a:bodyPr>
          <a:lstStyle/>
          <a:p>
            <a:pPr algn="ctr"/>
            <a:br>
              <a:rPr lang="en-US" sz="2400" b="1" kern="1200" cap="none" baseline="0" dirty="0">
                <a:blipFill dpi="0" rotWithShape="1">
                  <a:blip r:embed="rId3"/>
                  <a:srcRect/>
                  <a:tile tx="6350" ty="-127000" sx="65000" sy="64000" flip="none" algn="tl"/>
                </a:blipFill>
                <a:latin typeface="+mj-lt"/>
                <a:ea typeface="+mj-ea"/>
                <a:cs typeface="+mj-cs"/>
              </a:rPr>
            </a:br>
            <a:br>
              <a:rPr lang="en-US" sz="2400" b="1" kern="1200" cap="none" baseline="0" dirty="0">
                <a:blipFill dpi="0" rotWithShape="1">
                  <a:blip r:embed="rId3"/>
                  <a:srcRect/>
                  <a:tile tx="6350" ty="-127000" sx="65000" sy="64000" flip="none" algn="tl"/>
                </a:blipFill>
                <a:latin typeface="+mj-lt"/>
                <a:ea typeface="+mj-ea"/>
                <a:cs typeface="+mj-cs"/>
              </a:rPr>
            </a:br>
            <a:br>
              <a:rPr lang="en-US" sz="2400" b="1" kern="1200" cap="none" baseline="0" dirty="0">
                <a:blipFill dpi="0" rotWithShape="1">
                  <a:blip r:embed="rId3"/>
                  <a:srcRect/>
                  <a:tile tx="6350" ty="-127000" sx="65000" sy="64000" flip="none" algn="tl"/>
                </a:blipFill>
                <a:latin typeface="+mj-lt"/>
                <a:ea typeface="+mj-ea"/>
                <a:cs typeface="+mj-cs"/>
              </a:rPr>
            </a:br>
            <a:br>
              <a:rPr lang="en-US" sz="2400" b="1" kern="1200" cap="none" baseline="0" dirty="0">
                <a:blipFill dpi="0" rotWithShape="1">
                  <a:blip r:embed="rId3"/>
                  <a:srcRect/>
                  <a:tile tx="6350" ty="-127000" sx="65000" sy="64000" flip="none" algn="tl"/>
                </a:blipFill>
                <a:latin typeface="+mj-lt"/>
                <a:ea typeface="+mj-ea"/>
                <a:cs typeface="+mj-cs"/>
              </a:rPr>
            </a:br>
            <a:endParaRPr lang="en-US" sz="1800" b="1" kern="1200" cap="none" baseline="0" dirty="0">
              <a:blipFill dpi="0" rotWithShape="1">
                <a:blip r:embed="rId3"/>
                <a:srcRect/>
                <a:tile tx="6350" ty="-127000" sx="65000" sy="64000" flip="none" algn="tl"/>
              </a:blipFill>
              <a:latin typeface="+mj-lt"/>
              <a:ea typeface="+mj-ea"/>
              <a:cs typeface="+mj-cs"/>
            </a:endParaRPr>
          </a:p>
        </p:txBody>
      </p:sp>
      <p:pic>
        <p:nvPicPr>
          <p:cNvPr id="13" name="Content Placeholder 12">
            <a:extLst>
              <a:ext uri="{FF2B5EF4-FFF2-40B4-BE49-F238E27FC236}">
                <a16:creationId xmlns:a16="http://schemas.microsoft.com/office/drawing/2014/main" id="{215D7CEF-E518-7247-B7D1-DF19A8357B1A}"/>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r="2" b="626"/>
          <a:stretch/>
        </p:blipFill>
        <p:spPr>
          <a:xfrm>
            <a:off x="46585" y="0"/>
            <a:ext cx="4693186" cy="6858000"/>
          </a:xfrm>
          <a:prstGeom prst="rect">
            <a:avLst/>
          </a:prstGeom>
        </p:spPr>
      </p:pic>
      <p:sp>
        <p:nvSpPr>
          <p:cNvPr id="4" name="TextBox 3">
            <a:extLst>
              <a:ext uri="{FF2B5EF4-FFF2-40B4-BE49-F238E27FC236}">
                <a16:creationId xmlns:a16="http://schemas.microsoft.com/office/drawing/2014/main" id="{FB825C23-2DB3-EEC6-67DC-A69DC08317C6}"/>
              </a:ext>
            </a:extLst>
          </p:cNvPr>
          <p:cNvSpPr txBox="1"/>
          <p:nvPr/>
        </p:nvSpPr>
        <p:spPr>
          <a:xfrm>
            <a:off x="5406916" y="548581"/>
            <a:ext cx="6218245" cy="2000548"/>
          </a:xfrm>
          <a:prstGeom prst="rect">
            <a:avLst/>
          </a:prstGeom>
          <a:noFill/>
        </p:spPr>
        <p:txBody>
          <a:bodyPr wrap="square" rtlCol="0">
            <a:spAutoFit/>
          </a:bodyPr>
          <a:lstStyle/>
          <a:p>
            <a:pPr algn="ctr"/>
            <a:r>
              <a:rPr lang="en-US" sz="4800" b="1" dirty="0">
                <a:latin typeface="+mj-lt"/>
              </a:rPr>
              <a:t>TBRI Principle: </a:t>
            </a:r>
          </a:p>
          <a:p>
            <a:pPr algn="ctr"/>
            <a:r>
              <a:rPr lang="en-US" sz="4800" b="1" dirty="0">
                <a:latin typeface="+mj-lt"/>
              </a:rPr>
              <a:t>Connecting Principles</a:t>
            </a:r>
          </a:p>
          <a:p>
            <a:endParaRPr lang="en-US" sz="2800" b="1" dirty="0">
              <a:latin typeface="+mj-lt"/>
            </a:endParaRPr>
          </a:p>
        </p:txBody>
      </p:sp>
      <p:sp>
        <p:nvSpPr>
          <p:cNvPr id="5" name="TextBox 4">
            <a:extLst>
              <a:ext uri="{FF2B5EF4-FFF2-40B4-BE49-F238E27FC236}">
                <a16:creationId xmlns:a16="http://schemas.microsoft.com/office/drawing/2014/main" id="{8DF17545-0087-2852-BC64-1D0375F8ABF2}"/>
              </a:ext>
            </a:extLst>
          </p:cNvPr>
          <p:cNvSpPr txBox="1"/>
          <p:nvPr/>
        </p:nvSpPr>
        <p:spPr>
          <a:xfrm>
            <a:off x="5624652" y="3171379"/>
            <a:ext cx="6094140" cy="2000548"/>
          </a:xfrm>
          <a:prstGeom prst="rect">
            <a:avLst/>
          </a:prstGeom>
          <a:noFill/>
        </p:spPr>
        <p:txBody>
          <a:bodyPr wrap="square">
            <a:spAutoFit/>
          </a:bodyPr>
          <a:lstStyle/>
          <a:p>
            <a:r>
              <a:rPr lang="en-US" sz="2400" b="1" dirty="0">
                <a:latin typeface="Amasis MT Pro" panose="02040504050005020304" pitchFamily="18" charset="0"/>
              </a:rPr>
              <a:t>Mindfulness:                      Engagement:   </a:t>
            </a:r>
            <a:r>
              <a:rPr lang="en-US" sz="2000" dirty="0">
                <a:latin typeface="Amasis MT Pro" panose="02040504050005020304" pitchFamily="18" charset="0"/>
              </a:rPr>
              <a:t>                        </a:t>
            </a:r>
            <a:r>
              <a:rPr lang="en-US" sz="2000" dirty="0"/>
              <a:t>                   </a:t>
            </a:r>
          </a:p>
          <a:p>
            <a:pPr marL="285750" indent="-285750">
              <a:buFont typeface="Arial" panose="020B0604020202020204" pitchFamily="34" charset="0"/>
              <a:buChar char="•"/>
            </a:pPr>
            <a:r>
              <a:rPr lang="en-US" sz="2000" dirty="0"/>
              <a:t>Self Care                                               Healthy Touch</a:t>
            </a:r>
          </a:p>
          <a:p>
            <a:pPr marL="285750" indent="-285750">
              <a:buFont typeface="Arial" panose="020B0604020202020204" pitchFamily="34" charset="0"/>
              <a:buChar char="•"/>
            </a:pPr>
            <a:r>
              <a:rPr lang="en-US" sz="2000" dirty="0"/>
              <a:t>Self Regulation                                    Eye Contact</a:t>
            </a:r>
          </a:p>
          <a:p>
            <a:pPr marL="285750" indent="-285750">
              <a:buFont typeface="Arial" panose="020B0604020202020204" pitchFamily="34" charset="0"/>
              <a:buChar char="•"/>
            </a:pPr>
            <a:r>
              <a:rPr lang="en-US" sz="2000" dirty="0"/>
              <a:t>Awareness                                           Voice Tone</a:t>
            </a:r>
          </a:p>
          <a:p>
            <a:pPr marL="285750" indent="-285750">
              <a:buFont typeface="Arial" panose="020B0604020202020204" pitchFamily="34" charset="0"/>
              <a:buChar char="•"/>
            </a:pPr>
            <a:r>
              <a:rPr lang="en-US" sz="2000" dirty="0"/>
              <a:t>Co-Regulation                                     Playful interaction</a:t>
            </a:r>
          </a:p>
          <a:p>
            <a:pPr marL="342900" indent="-342900">
              <a:buFont typeface="Arial" panose="020B0604020202020204" pitchFamily="34" charset="0"/>
              <a:buChar char="•"/>
            </a:pPr>
            <a:r>
              <a:rPr lang="en-US" sz="2000" dirty="0"/>
              <a:t>Behavior matching</a:t>
            </a:r>
            <a:endParaRPr lang="en-US" sz="2800" dirty="0"/>
          </a:p>
        </p:txBody>
      </p:sp>
      <p:sp>
        <p:nvSpPr>
          <p:cNvPr id="6" name="Rectangle 5">
            <a:extLst>
              <a:ext uri="{FF2B5EF4-FFF2-40B4-BE49-F238E27FC236}">
                <a16:creationId xmlns:a16="http://schemas.microsoft.com/office/drawing/2014/main" id="{73D2ABB5-4FBE-961C-4BCF-C6DA14B5FD26}"/>
              </a:ext>
            </a:extLst>
          </p:cNvPr>
          <p:cNvSpPr/>
          <p:nvPr/>
        </p:nvSpPr>
        <p:spPr>
          <a:xfrm>
            <a:off x="5442333" y="2686348"/>
            <a:ext cx="3073706" cy="326276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01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a:extLst>
              <a:ext uri="{FF2B5EF4-FFF2-40B4-BE49-F238E27FC236}">
                <a16:creationId xmlns:a16="http://schemas.microsoft.com/office/drawing/2014/main" id="{7078180A-F21A-6A71-7A00-D3A439F3869F}"/>
              </a:ext>
            </a:extLst>
          </p:cNvPr>
          <p:cNvSpPr/>
          <p:nvPr/>
        </p:nvSpPr>
        <p:spPr>
          <a:xfrm>
            <a:off x="6286325" y="3517642"/>
            <a:ext cx="4719016" cy="3169583"/>
          </a:xfrm>
          <a:prstGeom prst="triangl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E0041F9-CAD8-3C1F-0497-A1B1D836F213}"/>
              </a:ext>
            </a:extLst>
          </p:cNvPr>
          <p:cNvPicPr>
            <a:picLocks noChangeAspect="1"/>
          </p:cNvPicPr>
          <p:nvPr/>
        </p:nvPicPr>
        <p:blipFill>
          <a:blip r:embed="rId3"/>
          <a:stretch>
            <a:fillRect/>
          </a:stretch>
        </p:blipFill>
        <p:spPr>
          <a:xfrm>
            <a:off x="6888713" y="6066952"/>
            <a:ext cx="3505291" cy="582837"/>
          </a:xfrm>
          <a:prstGeom prst="rect">
            <a:avLst/>
          </a:prstGeom>
        </p:spPr>
      </p:pic>
      <p:cxnSp>
        <p:nvCxnSpPr>
          <p:cNvPr id="17" name="Straight Connector 16">
            <a:extLst>
              <a:ext uri="{FF2B5EF4-FFF2-40B4-BE49-F238E27FC236}">
                <a16:creationId xmlns:a16="http://schemas.microsoft.com/office/drawing/2014/main" id="{A2FBA87D-0218-2C15-CE82-83CECDDB3563}"/>
              </a:ext>
            </a:extLst>
          </p:cNvPr>
          <p:cNvCxnSpPr>
            <a:cxnSpLocks/>
          </p:cNvCxnSpPr>
          <p:nvPr/>
        </p:nvCxnSpPr>
        <p:spPr>
          <a:xfrm>
            <a:off x="6888713" y="6020874"/>
            <a:ext cx="3511422" cy="8643"/>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A807444-6DB9-C0FE-D535-6EA5D042CECC}"/>
              </a:ext>
            </a:extLst>
          </p:cNvPr>
          <p:cNvCxnSpPr>
            <a:cxnSpLocks/>
            <a:stCxn id="12" idx="1"/>
          </p:cNvCxnSpPr>
          <p:nvPr/>
        </p:nvCxnSpPr>
        <p:spPr>
          <a:xfrm flipV="1">
            <a:off x="7466079" y="5085613"/>
            <a:ext cx="2337602" cy="168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BCF4B49D-274E-9427-7E1B-D0D017F50EC9}"/>
              </a:ext>
            </a:extLst>
          </p:cNvPr>
          <p:cNvPicPr>
            <a:picLocks noChangeAspect="1"/>
          </p:cNvPicPr>
          <p:nvPr/>
        </p:nvPicPr>
        <p:blipFill>
          <a:blip r:embed="rId4"/>
          <a:stretch>
            <a:fillRect/>
          </a:stretch>
        </p:blipFill>
        <p:spPr>
          <a:xfrm>
            <a:off x="7134491" y="5381000"/>
            <a:ext cx="2890610" cy="551233"/>
          </a:xfrm>
          <a:prstGeom prst="rect">
            <a:avLst/>
          </a:prstGeom>
        </p:spPr>
      </p:pic>
      <p:pic>
        <p:nvPicPr>
          <p:cNvPr id="26" name="Picture 25">
            <a:extLst>
              <a:ext uri="{FF2B5EF4-FFF2-40B4-BE49-F238E27FC236}">
                <a16:creationId xmlns:a16="http://schemas.microsoft.com/office/drawing/2014/main" id="{FFAB054C-E386-7E21-9B0F-E0201E40C2E7}"/>
              </a:ext>
            </a:extLst>
          </p:cNvPr>
          <p:cNvPicPr>
            <a:picLocks noChangeAspect="1"/>
          </p:cNvPicPr>
          <p:nvPr/>
        </p:nvPicPr>
        <p:blipFill>
          <a:blip r:embed="rId5"/>
          <a:stretch>
            <a:fillRect/>
          </a:stretch>
        </p:blipFill>
        <p:spPr>
          <a:xfrm>
            <a:off x="7565036" y="4278891"/>
            <a:ext cx="2061144" cy="698826"/>
          </a:xfrm>
          <a:prstGeom prst="rect">
            <a:avLst/>
          </a:prstGeom>
        </p:spPr>
      </p:pic>
      <p:pic>
        <p:nvPicPr>
          <p:cNvPr id="36" name="Picture 35">
            <a:extLst>
              <a:ext uri="{FF2B5EF4-FFF2-40B4-BE49-F238E27FC236}">
                <a16:creationId xmlns:a16="http://schemas.microsoft.com/office/drawing/2014/main" id="{29E3B948-7737-FE91-04C4-67403D7FB462}"/>
              </a:ext>
            </a:extLst>
          </p:cNvPr>
          <p:cNvPicPr>
            <a:picLocks noChangeAspect="1"/>
          </p:cNvPicPr>
          <p:nvPr/>
        </p:nvPicPr>
        <p:blipFill>
          <a:blip r:embed="rId6"/>
          <a:stretch>
            <a:fillRect/>
          </a:stretch>
        </p:blipFill>
        <p:spPr>
          <a:xfrm>
            <a:off x="551624" y="728200"/>
            <a:ext cx="4682506" cy="1585985"/>
          </a:xfrm>
          <a:prstGeom prst="rect">
            <a:avLst/>
          </a:prstGeom>
          <a:solidFill>
            <a:schemeClr val="accent1">
              <a:lumMod val="60000"/>
              <a:lumOff val="40000"/>
            </a:schemeClr>
          </a:solidFill>
        </p:spPr>
      </p:pic>
      <p:sp>
        <p:nvSpPr>
          <p:cNvPr id="38" name="Isosceles Triangle 37">
            <a:extLst>
              <a:ext uri="{FF2B5EF4-FFF2-40B4-BE49-F238E27FC236}">
                <a16:creationId xmlns:a16="http://schemas.microsoft.com/office/drawing/2014/main" id="{30105487-3359-F8A1-AF56-069E42F163F2}"/>
              </a:ext>
            </a:extLst>
          </p:cNvPr>
          <p:cNvSpPr/>
          <p:nvPr/>
        </p:nvSpPr>
        <p:spPr>
          <a:xfrm rot="10800000">
            <a:off x="6160980" y="316082"/>
            <a:ext cx="4933740" cy="3112918"/>
          </a:xfrm>
          <a:prstGeom prst="triangl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BAAB936C-DBE5-C13F-CB26-4FBB74146A1C}"/>
              </a:ext>
            </a:extLst>
          </p:cNvPr>
          <p:cNvPicPr>
            <a:picLocks noChangeAspect="1"/>
          </p:cNvPicPr>
          <p:nvPr/>
        </p:nvPicPr>
        <p:blipFill>
          <a:blip r:embed="rId7"/>
          <a:stretch>
            <a:fillRect/>
          </a:stretch>
        </p:blipFill>
        <p:spPr>
          <a:xfrm>
            <a:off x="7017177" y="513862"/>
            <a:ext cx="3254494" cy="733715"/>
          </a:xfrm>
          <a:prstGeom prst="rect">
            <a:avLst/>
          </a:prstGeom>
        </p:spPr>
      </p:pic>
      <p:cxnSp>
        <p:nvCxnSpPr>
          <p:cNvPr id="47" name="Straight Connector 46">
            <a:extLst>
              <a:ext uri="{FF2B5EF4-FFF2-40B4-BE49-F238E27FC236}">
                <a16:creationId xmlns:a16="http://schemas.microsoft.com/office/drawing/2014/main" id="{47D900D4-0D9F-E2CF-0131-5F7150C92BB7}"/>
              </a:ext>
            </a:extLst>
          </p:cNvPr>
          <p:cNvCxnSpPr>
            <a:cxnSpLocks/>
          </p:cNvCxnSpPr>
          <p:nvPr/>
        </p:nvCxnSpPr>
        <p:spPr>
          <a:xfrm>
            <a:off x="7582416" y="2133594"/>
            <a:ext cx="2026384" cy="0"/>
          </a:xfrm>
          <a:prstGeom prst="line">
            <a:avLst/>
          </a:prstGeom>
          <a:ln/>
        </p:spPr>
        <p:style>
          <a:lnRef idx="1">
            <a:schemeClr val="dk1"/>
          </a:lnRef>
          <a:fillRef idx="0">
            <a:schemeClr val="dk1"/>
          </a:fillRef>
          <a:effectRef idx="0">
            <a:schemeClr val="dk1"/>
          </a:effectRef>
          <a:fontRef idx="minor">
            <a:schemeClr val="tx1"/>
          </a:fontRef>
        </p:style>
      </p:cxnSp>
      <p:pic>
        <p:nvPicPr>
          <p:cNvPr id="50" name="Picture 49">
            <a:extLst>
              <a:ext uri="{FF2B5EF4-FFF2-40B4-BE49-F238E27FC236}">
                <a16:creationId xmlns:a16="http://schemas.microsoft.com/office/drawing/2014/main" id="{BEB77A61-68B6-3805-8362-A830E529ADD3}"/>
              </a:ext>
            </a:extLst>
          </p:cNvPr>
          <p:cNvPicPr>
            <a:picLocks noChangeAspect="1"/>
          </p:cNvPicPr>
          <p:nvPr/>
        </p:nvPicPr>
        <p:blipFill>
          <a:blip r:embed="rId8"/>
          <a:stretch>
            <a:fillRect/>
          </a:stretch>
        </p:blipFill>
        <p:spPr>
          <a:xfrm>
            <a:off x="7214772" y="1394894"/>
            <a:ext cx="2810329" cy="533166"/>
          </a:xfrm>
          <a:prstGeom prst="rect">
            <a:avLst/>
          </a:prstGeom>
        </p:spPr>
      </p:pic>
      <p:cxnSp>
        <p:nvCxnSpPr>
          <p:cNvPr id="52" name="Straight Connector 51">
            <a:extLst>
              <a:ext uri="{FF2B5EF4-FFF2-40B4-BE49-F238E27FC236}">
                <a16:creationId xmlns:a16="http://schemas.microsoft.com/office/drawing/2014/main" id="{6AE00383-63B2-D95E-0365-7E9FDA89BD67}"/>
              </a:ext>
            </a:extLst>
          </p:cNvPr>
          <p:cNvCxnSpPr>
            <a:cxnSpLocks/>
          </p:cNvCxnSpPr>
          <p:nvPr/>
        </p:nvCxnSpPr>
        <p:spPr>
          <a:xfrm>
            <a:off x="6869272" y="1247577"/>
            <a:ext cx="3463169" cy="0"/>
          </a:xfrm>
          <a:prstGeom prst="line">
            <a:avLst/>
          </a:prstGeom>
          <a:ln w="28575"/>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C2788903-552B-1CFC-0638-E175D25B405F}"/>
              </a:ext>
            </a:extLst>
          </p:cNvPr>
          <p:cNvSpPr txBox="1"/>
          <p:nvPr/>
        </p:nvSpPr>
        <p:spPr>
          <a:xfrm>
            <a:off x="7883840" y="2222236"/>
            <a:ext cx="1724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Connection</a:t>
            </a:r>
          </a:p>
        </p:txBody>
      </p:sp>
      <p:sp>
        <p:nvSpPr>
          <p:cNvPr id="69" name="TextBox 68">
            <a:extLst>
              <a:ext uri="{FF2B5EF4-FFF2-40B4-BE49-F238E27FC236}">
                <a16:creationId xmlns:a16="http://schemas.microsoft.com/office/drawing/2014/main" id="{6B57ABC1-982E-108D-3724-73BCB0107464}"/>
              </a:ext>
            </a:extLst>
          </p:cNvPr>
          <p:cNvSpPr txBox="1"/>
          <p:nvPr/>
        </p:nvSpPr>
        <p:spPr>
          <a:xfrm>
            <a:off x="833120" y="2763517"/>
            <a:ext cx="5363827"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Where are you investing the bulk of your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Connecting: 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Empowering: 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Correcting: 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308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dirty="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dirty="0">
              <a:solidFill>
                <a:schemeClr val="tx1"/>
              </a:solidFill>
              <a:latin typeface="Amasis MT Pro" panose="02040504050005020304" pitchFamily="18" charset="0"/>
              <a:ea typeface="+mn-ea"/>
              <a:cs typeface="+mn-cs"/>
            </a:endParaRPr>
          </a:p>
          <a:p>
            <a:endParaRPr lang="en-US" dirty="0"/>
          </a:p>
        </p:txBody>
      </p:sp>
      <p:pic>
        <p:nvPicPr>
          <p:cNvPr id="8" name="Picture 7">
            <a:extLst>
              <a:ext uri="{FF2B5EF4-FFF2-40B4-BE49-F238E27FC236}">
                <a16:creationId xmlns:a16="http://schemas.microsoft.com/office/drawing/2014/main" id="{D4917ED0-2672-8FBE-CAAF-3A5C00B521F9}"/>
              </a:ext>
            </a:extLst>
          </p:cNvPr>
          <p:cNvPicPr>
            <a:picLocks noChangeAspect="1"/>
          </p:cNvPicPr>
          <p:nvPr/>
        </p:nvPicPr>
        <p:blipFill>
          <a:blip r:embed="rId3"/>
          <a:stretch>
            <a:fillRect/>
          </a:stretch>
        </p:blipFill>
        <p:spPr>
          <a:xfrm>
            <a:off x="100098" y="535745"/>
            <a:ext cx="10440841" cy="843485"/>
          </a:xfrm>
          <a:prstGeom prst="rect">
            <a:avLst/>
          </a:prstGeom>
          <a:ln>
            <a:noFill/>
          </a:ln>
        </p:spPr>
      </p:pic>
      <p:grpSp>
        <p:nvGrpSpPr>
          <p:cNvPr id="16" name="Group 15">
            <a:extLst>
              <a:ext uri="{FF2B5EF4-FFF2-40B4-BE49-F238E27FC236}">
                <a16:creationId xmlns:a16="http://schemas.microsoft.com/office/drawing/2014/main" id="{9CF63BFA-3314-FC06-C09A-FDFD1A02EDB7}"/>
              </a:ext>
            </a:extLst>
          </p:cNvPr>
          <p:cNvGrpSpPr/>
          <p:nvPr/>
        </p:nvGrpSpPr>
        <p:grpSpPr>
          <a:xfrm>
            <a:off x="308766" y="413853"/>
            <a:ext cx="10238322" cy="1134943"/>
            <a:chOff x="302617" y="154914"/>
            <a:chExt cx="11889383" cy="1377815"/>
          </a:xfrm>
        </p:grpSpPr>
        <p:pic>
          <p:nvPicPr>
            <p:cNvPr id="9" name="Picture 8">
              <a:extLst>
                <a:ext uri="{FF2B5EF4-FFF2-40B4-BE49-F238E27FC236}">
                  <a16:creationId xmlns:a16="http://schemas.microsoft.com/office/drawing/2014/main" id="{733C948B-D30B-6620-491D-4BA2578DBBF3}"/>
                </a:ext>
              </a:extLst>
            </p:cNvPr>
            <p:cNvPicPr>
              <a:picLocks noChangeAspect="1"/>
            </p:cNvPicPr>
            <p:nvPr/>
          </p:nvPicPr>
          <p:blipFill>
            <a:blip r:embed="rId4"/>
            <a:stretch>
              <a:fillRect/>
            </a:stretch>
          </p:blipFill>
          <p:spPr>
            <a:xfrm>
              <a:off x="1503633" y="406071"/>
              <a:ext cx="10688367" cy="920805"/>
            </a:xfrm>
            <a:prstGeom prst="rect">
              <a:avLst/>
            </a:prstGeom>
            <a:ln w="38100">
              <a:solidFill>
                <a:schemeClr val="tx1"/>
              </a:solidFill>
            </a:ln>
          </p:spPr>
        </p:pic>
        <p:pic>
          <p:nvPicPr>
            <p:cNvPr id="13" name="Picture 12">
              <a:extLst>
                <a:ext uri="{FF2B5EF4-FFF2-40B4-BE49-F238E27FC236}">
                  <a16:creationId xmlns:a16="http://schemas.microsoft.com/office/drawing/2014/main" id="{EF3AD3E1-E947-DD8E-667E-21169177193D}"/>
                </a:ext>
              </a:extLst>
            </p:cNvPr>
            <p:cNvPicPr>
              <a:picLocks noChangeAspect="1"/>
            </p:cNvPicPr>
            <p:nvPr/>
          </p:nvPicPr>
          <p:blipFill>
            <a:blip r:embed="rId5"/>
            <a:stretch>
              <a:fillRect/>
            </a:stretch>
          </p:blipFill>
          <p:spPr>
            <a:xfrm>
              <a:off x="302617" y="154914"/>
              <a:ext cx="1201016" cy="1377815"/>
            </a:xfrm>
            <a:prstGeom prst="rect">
              <a:avLst/>
            </a:prstGeom>
          </p:spPr>
        </p:pic>
      </p:grpSp>
      <p:sp>
        <p:nvSpPr>
          <p:cNvPr id="14" name="TextBox 13">
            <a:extLst>
              <a:ext uri="{FF2B5EF4-FFF2-40B4-BE49-F238E27FC236}">
                <a16:creationId xmlns:a16="http://schemas.microsoft.com/office/drawing/2014/main" id="{A00F3C5B-A28D-2A5A-10E3-6E70F6FB2353}"/>
              </a:ext>
            </a:extLst>
          </p:cNvPr>
          <p:cNvSpPr txBox="1"/>
          <p:nvPr/>
        </p:nvSpPr>
        <p:spPr>
          <a:xfrm>
            <a:off x="701040" y="1653239"/>
            <a:ext cx="10604051" cy="4924425"/>
          </a:xfrm>
          <a:prstGeom prst="rect">
            <a:avLst/>
          </a:prstGeom>
          <a:noFill/>
        </p:spPr>
        <p:txBody>
          <a:bodyPr wrap="square" rtlCol="0">
            <a:spAutoFit/>
          </a:bodyPr>
          <a:lstStyle/>
          <a:p>
            <a:r>
              <a:rPr lang="en-US" sz="2800" dirty="0"/>
              <a:t>On your worksheet, answer the following;</a:t>
            </a:r>
          </a:p>
          <a:p>
            <a:endParaRPr lang="en-US" sz="2000" dirty="0"/>
          </a:p>
          <a:p>
            <a:pPr marL="457200" indent="-457200">
              <a:buAutoNum type="arabicPeriod"/>
            </a:pPr>
            <a:r>
              <a:rPr lang="en-US" sz="2000" dirty="0"/>
              <a:t>Self Resiliency:</a:t>
            </a:r>
          </a:p>
          <a:p>
            <a:r>
              <a:rPr lang="en-US" sz="2000" dirty="0"/>
              <a:t> a.  Name one thing that recharges and refills your physical and emotional bucket.</a:t>
            </a:r>
          </a:p>
          <a:p>
            <a:r>
              <a:rPr lang="en-US" sz="2000" dirty="0"/>
              <a:t> b.  When will you do it this week?</a:t>
            </a:r>
          </a:p>
          <a:p>
            <a:endParaRPr lang="en-US" sz="2000" dirty="0"/>
          </a:p>
          <a:p>
            <a:r>
              <a:rPr lang="en-US" sz="2000" dirty="0"/>
              <a:t>2. Self Regulation: Pressing the pause between behavior and response.</a:t>
            </a:r>
          </a:p>
          <a:p>
            <a:r>
              <a:rPr lang="en-US" sz="2000" dirty="0"/>
              <a:t>    a.  What makes your crazy? (what ignites your anger?)</a:t>
            </a:r>
          </a:p>
          <a:p>
            <a:r>
              <a:rPr lang="en-US" sz="2000" dirty="0"/>
              <a:t>    b. How will you stay calm when ignited?</a:t>
            </a:r>
          </a:p>
          <a:p>
            <a:endParaRPr lang="en-US" sz="2000" dirty="0"/>
          </a:p>
          <a:p>
            <a:r>
              <a:rPr lang="en-US" sz="2000" dirty="0"/>
              <a:t>3. Ideas:  </a:t>
            </a:r>
          </a:p>
          <a:p>
            <a:pPr marL="285750" indent="-285750">
              <a:buFont typeface="Arial" panose="020B0604020202020204" pitchFamily="34" charset="0"/>
              <a:buChar char="•"/>
            </a:pPr>
            <a:r>
              <a:rPr lang="en-US" sz="2000" dirty="0"/>
              <a:t>Deep breathe</a:t>
            </a:r>
          </a:p>
          <a:p>
            <a:pPr marL="285750" indent="-285750">
              <a:buFont typeface="Arial" panose="020B0604020202020204" pitchFamily="34" charset="0"/>
              <a:buChar char="•"/>
            </a:pPr>
            <a:r>
              <a:rPr lang="en-US" sz="2000" dirty="0"/>
              <a:t>Calming self talk-mantra</a:t>
            </a:r>
          </a:p>
          <a:p>
            <a:pPr marL="285750" indent="-285750">
              <a:buFont typeface="Arial" panose="020B0604020202020204" pitchFamily="34" charset="0"/>
              <a:buChar char="•"/>
            </a:pPr>
            <a:r>
              <a:rPr lang="en-US" sz="2000" dirty="0"/>
              <a:t>Snack/water break</a:t>
            </a:r>
          </a:p>
          <a:p>
            <a:endParaRPr lang="en-US" dirty="0"/>
          </a:p>
        </p:txBody>
      </p:sp>
      <p:sp>
        <p:nvSpPr>
          <p:cNvPr id="15" name="TextBox 14">
            <a:extLst>
              <a:ext uri="{FF2B5EF4-FFF2-40B4-BE49-F238E27FC236}">
                <a16:creationId xmlns:a16="http://schemas.microsoft.com/office/drawing/2014/main" id="{69C11BEE-38DE-DC52-CD99-F8AFC9C6081B}"/>
              </a:ext>
            </a:extLst>
          </p:cNvPr>
          <p:cNvSpPr txBox="1"/>
          <p:nvPr/>
        </p:nvSpPr>
        <p:spPr>
          <a:xfrm>
            <a:off x="5427927" y="5107792"/>
            <a:ext cx="2799992"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Tap/Tag Out</a:t>
            </a:r>
          </a:p>
          <a:p>
            <a:pPr marL="285750" indent="-285750">
              <a:buFont typeface="Arial" panose="020B0604020202020204" pitchFamily="34" charset="0"/>
              <a:buChar char="•"/>
            </a:pPr>
            <a:r>
              <a:rPr lang="en-US" sz="2000" dirty="0"/>
              <a:t>Step Away</a:t>
            </a:r>
          </a:p>
          <a:p>
            <a:pPr marL="285750" indent="-285750">
              <a:buFont typeface="Arial" panose="020B0604020202020204" pitchFamily="34" charset="0"/>
              <a:buChar char="•"/>
            </a:pPr>
            <a:r>
              <a:rPr lang="en-US" sz="2000" dirty="0"/>
              <a:t>What else?.....</a:t>
            </a:r>
            <a:endParaRPr lang="en-US" dirty="0"/>
          </a:p>
        </p:txBody>
      </p:sp>
    </p:spTree>
    <p:extLst>
      <p:ext uri="{BB962C8B-B14F-4D97-AF65-F5344CB8AC3E}">
        <p14:creationId xmlns:p14="http://schemas.microsoft.com/office/powerpoint/2010/main" val="1130462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BE7D81-5555-9F14-55F1-F05168225CBD}"/>
              </a:ext>
            </a:extLst>
          </p:cNvPr>
          <p:cNvSpPr/>
          <p:nvPr/>
        </p:nvSpPr>
        <p:spPr>
          <a:xfrm>
            <a:off x="0" y="507640"/>
            <a:ext cx="10627360" cy="72926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Connection:  Engagement</a:t>
            </a:r>
            <a:endParaRPr kumimoji="0" lang="en-US" sz="2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p:txBody>
      </p:sp>
      <p:sp>
        <p:nvSpPr>
          <p:cNvPr id="3" name="Content Placeholder 2"/>
          <p:cNvSpPr>
            <a:spLocks noGrp="1"/>
          </p:cNvSpPr>
          <p:nvPr>
            <p:ph idx="1"/>
          </p:nvPr>
        </p:nvSpPr>
        <p:spPr>
          <a:xfrm>
            <a:off x="897658" y="3712035"/>
            <a:ext cx="4764157" cy="2144373"/>
          </a:xfrm>
          <a:ln>
            <a:noFill/>
          </a:ln>
        </p:spPr>
        <p:txBody>
          <a:bodyPr>
            <a:normAutofit/>
          </a:bodyPr>
          <a:lstStyle/>
          <a:p>
            <a:pPr marL="457200" lvl="1" indent="0">
              <a:buNone/>
            </a:pPr>
            <a:endParaRPr lang="en-US" baseline="30000" dirty="0">
              <a:solidFill>
                <a:srgbClr val="000000"/>
              </a:solidFill>
              <a:latin typeface="Amasis MT Pro" panose="02040504050005020304" pitchFamily="18" charset="0"/>
              <a:cs typeface="Arial"/>
              <a:sym typeface="Futura" charset="0"/>
            </a:endParaRPr>
          </a:p>
          <a:p>
            <a:pPr lvl="1"/>
            <a:endParaRPr lang="en-US" dirty="0">
              <a:latin typeface="Amasis MT Pro" panose="02040504050005020304" pitchFamily="18" charset="0"/>
            </a:endParaRPr>
          </a:p>
          <a:p>
            <a:endParaRPr lang="en-US" dirty="0"/>
          </a:p>
        </p:txBody>
      </p:sp>
      <p:sp>
        <p:nvSpPr>
          <p:cNvPr id="17" name="TextBox 16">
            <a:extLst>
              <a:ext uri="{FF2B5EF4-FFF2-40B4-BE49-F238E27FC236}">
                <a16:creationId xmlns:a16="http://schemas.microsoft.com/office/drawing/2014/main" id="{1E4D5816-9CFF-49FD-8EF7-87C29B003CC2}"/>
              </a:ext>
            </a:extLst>
          </p:cNvPr>
          <p:cNvSpPr txBox="1"/>
          <p:nvPr/>
        </p:nvSpPr>
        <p:spPr>
          <a:xfrm>
            <a:off x="370556" y="1471910"/>
            <a:ext cx="9463668"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Amasis MT Pro Light" panose="020B0604020202020204" pitchFamily="18" charset="0"/>
                <a:ea typeface="+mn-ea"/>
                <a:cs typeface="+mn-cs"/>
              </a:rPr>
              <a:t>Engagement Strategies communicate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masis MT Pro Light" panose="020B0604020202020204" pitchFamily="18" charset="0"/>
                <a:ea typeface="+mn-ea"/>
                <a:cs typeface="+mn-cs"/>
              </a:rPr>
              <a:t>“You are precious, you are safe, your voice matters”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masis MT Pro Light" panose="020B0604020202020204" pitchFamily="18" charset="0"/>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masis MT Pro Light" panose="020B0604020202020204" pitchFamily="18" charset="0"/>
                <a:ea typeface="+mn-ea"/>
                <a:cs typeface="+mn-cs"/>
              </a:rPr>
              <a:t>Healthy Touch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masis MT Pro Light" panose="020B0604020202020204" pitchFamily="18" charset="0"/>
                <a:ea typeface="+mn-ea"/>
                <a:cs typeface="+mn-cs"/>
              </a:rPr>
              <a:t>Eye Contact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masis MT Pro Light" panose="020B0604020202020204" pitchFamily="18" charset="0"/>
                <a:ea typeface="+mn-ea"/>
                <a:cs typeface="+mn-cs"/>
              </a:rPr>
              <a:t>Voice Tone, cadence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masis MT Pro Light" panose="020B0604020202020204" pitchFamily="18" charset="0"/>
                <a:ea typeface="+mn-ea"/>
                <a:cs typeface="+mn-cs"/>
              </a:rPr>
              <a:t>Playful interaction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masis MT Pro Light" panose="020B0604020202020204" pitchFamily="18" charset="0"/>
                <a:ea typeface="+mn-ea"/>
                <a:cs typeface="+mn-cs"/>
              </a:rPr>
              <a:t>Attunement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masis MT Pro Light" panose="020B0604020202020204" pitchFamily="18" charset="0"/>
                <a:ea typeface="+mn-ea"/>
                <a:cs typeface="+mn-cs"/>
              </a:rPr>
              <a:t>Attentiveness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masis MT Pro Light" panose="020B0604020202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masis MT Pro Light" panose="020B0604020202020204" pitchFamily="18" charset="0"/>
                <a:ea typeface="+mn-ea"/>
                <a:cs typeface="+mn-cs"/>
              </a:rPr>
              <a:t>Note:  This is multisensory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flipV="1">
            <a:off x="-83634" y="1251860"/>
            <a:ext cx="10710994" cy="52530"/>
          </a:xfrm>
          <a:prstGeom prst="rect">
            <a:avLst/>
          </a:prstGeom>
          <a:solidFill>
            <a:srgbClr val="450765"/>
          </a:solidFill>
          <a:ln>
            <a:solidFill>
              <a:srgbClr val="4507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03EC9C0-7044-815B-22CE-A6949D59F636}"/>
              </a:ext>
            </a:extLst>
          </p:cNvPr>
          <p:cNvPicPr>
            <a:picLocks noChangeAspect="1"/>
          </p:cNvPicPr>
          <p:nvPr/>
        </p:nvPicPr>
        <p:blipFill>
          <a:blip r:embed="rId3"/>
          <a:stretch>
            <a:fillRect/>
          </a:stretch>
        </p:blipFill>
        <p:spPr>
          <a:xfrm>
            <a:off x="0" y="428950"/>
            <a:ext cx="10627360" cy="63732"/>
          </a:xfrm>
          <a:prstGeom prst="rect">
            <a:avLst/>
          </a:prstGeom>
        </p:spPr>
      </p:pic>
      <p:pic>
        <p:nvPicPr>
          <p:cNvPr id="10" name="Picture 9">
            <a:extLst>
              <a:ext uri="{FF2B5EF4-FFF2-40B4-BE49-F238E27FC236}">
                <a16:creationId xmlns:a16="http://schemas.microsoft.com/office/drawing/2014/main" id="{A0A416DC-FAD9-AB42-D69C-D626B4CC90A9}"/>
              </a:ext>
            </a:extLst>
          </p:cNvPr>
          <p:cNvPicPr>
            <a:picLocks noChangeAspect="1"/>
          </p:cNvPicPr>
          <p:nvPr/>
        </p:nvPicPr>
        <p:blipFill>
          <a:blip r:embed="rId4"/>
          <a:stretch>
            <a:fillRect/>
          </a:stretch>
        </p:blipFill>
        <p:spPr>
          <a:xfrm>
            <a:off x="8914809" y="4785341"/>
            <a:ext cx="2893034" cy="1855245"/>
          </a:xfrm>
          <a:prstGeom prst="rect">
            <a:avLst/>
          </a:prstGeom>
        </p:spPr>
      </p:pic>
      <p:pic>
        <p:nvPicPr>
          <p:cNvPr id="11" name="Picture 10">
            <a:extLst>
              <a:ext uri="{FF2B5EF4-FFF2-40B4-BE49-F238E27FC236}">
                <a16:creationId xmlns:a16="http://schemas.microsoft.com/office/drawing/2014/main" id="{8E6BD264-8799-3D2E-905D-E05C9F603CA6}"/>
              </a:ext>
            </a:extLst>
          </p:cNvPr>
          <p:cNvPicPr>
            <a:picLocks noChangeAspect="1"/>
          </p:cNvPicPr>
          <p:nvPr/>
        </p:nvPicPr>
        <p:blipFill>
          <a:blip r:embed="rId5"/>
          <a:stretch>
            <a:fillRect/>
          </a:stretch>
        </p:blipFill>
        <p:spPr>
          <a:xfrm>
            <a:off x="8914809" y="1642191"/>
            <a:ext cx="2458960" cy="2785866"/>
          </a:xfrm>
          <a:prstGeom prst="rect">
            <a:avLst/>
          </a:prstGeom>
        </p:spPr>
      </p:pic>
    </p:spTree>
    <p:extLst>
      <p:ext uri="{BB962C8B-B14F-4D97-AF65-F5344CB8AC3E}">
        <p14:creationId xmlns:p14="http://schemas.microsoft.com/office/powerpoint/2010/main" val="3093065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a:solidFill>
                <a:schemeClr val="tx1"/>
              </a:solidFill>
              <a:latin typeface="Amasis MT Pro" panose="02040504050005020304" pitchFamily="18" charset="0"/>
              <a:ea typeface="+mn-ea"/>
              <a:cs typeface="+mn-cs"/>
            </a:endParaRPr>
          </a:p>
          <a:p>
            <a:endParaRPr lang="en-US" dirty="0"/>
          </a:p>
        </p:txBody>
      </p:sp>
      <p:pic>
        <p:nvPicPr>
          <p:cNvPr id="9" name="Picture 8">
            <a:extLst>
              <a:ext uri="{FF2B5EF4-FFF2-40B4-BE49-F238E27FC236}">
                <a16:creationId xmlns:a16="http://schemas.microsoft.com/office/drawing/2014/main" id="{40329CEC-722F-4072-AF13-49DF695B8C78}"/>
              </a:ext>
            </a:extLst>
          </p:cNvPr>
          <p:cNvPicPr>
            <a:picLocks noChangeAspect="1"/>
          </p:cNvPicPr>
          <p:nvPr/>
        </p:nvPicPr>
        <p:blipFill>
          <a:blip r:embed="rId3"/>
          <a:stretch>
            <a:fillRect/>
          </a:stretch>
        </p:blipFill>
        <p:spPr>
          <a:xfrm>
            <a:off x="973667" y="701314"/>
            <a:ext cx="3908988" cy="2799376"/>
          </a:xfrm>
          <a:prstGeom prst="rect">
            <a:avLst/>
          </a:prstGeom>
        </p:spPr>
      </p:pic>
      <p:pic>
        <p:nvPicPr>
          <p:cNvPr id="10" name="Picture 9">
            <a:extLst>
              <a:ext uri="{FF2B5EF4-FFF2-40B4-BE49-F238E27FC236}">
                <a16:creationId xmlns:a16="http://schemas.microsoft.com/office/drawing/2014/main" id="{8E4F86A8-2707-496C-AB0B-2F5206D16D22}"/>
              </a:ext>
            </a:extLst>
          </p:cNvPr>
          <p:cNvPicPr>
            <a:picLocks noChangeAspect="1"/>
          </p:cNvPicPr>
          <p:nvPr/>
        </p:nvPicPr>
        <p:blipFill>
          <a:blip r:embed="rId4"/>
          <a:stretch>
            <a:fillRect/>
          </a:stretch>
        </p:blipFill>
        <p:spPr>
          <a:xfrm>
            <a:off x="1664864" y="2886595"/>
            <a:ext cx="2839097" cy="4808475"/>
          </a:xfrm>
          <a:prstGeom prst="rect">
            <a:avLst/>
          </a:prstGeom>
        </p:spPr>
      </p:pic>
      <p:sp>
        <p:nvSpPr>
          <p:cNvPr id="12" name="TextBox 11">
            <a:extLst>
              <a:ext uri="{FF2B5EF4-FFF2-40B4-BE49-F238E27FC236}">
                <a16:creationId xmlns:a16="http://schemas.microsoft.com/office/drawing/2014/main" id="{664DE91F-7C8D-450E-8080-B74860D4E891}"/>
              </a:ext>
            </a:extLst>
          </p:cNvPr>
          <p:cNvSpPr txBox="1"/>
          <p:nvPr/>
        </p:nvSpPr>
        <p:spPr>
          <a:xfrm>
            <a:off x="5002867" y="1104558"/>
            <a:ext cx="5618057" cy="1754326"/>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When you hear the words “survival behaviors,” what do you think that means?</a:t>
            </a:r>
          </a:p>
        </p:txBody>
      </p:sp>
      <p:pic>
        <p:nvPicPr>
          <p:cNvPr id="13" name="Picture 12" descr="A dog wearing sunglasses and lying in the grass&#10;&#10;Description automatically generated with low confidence">
            <a:extLst>
              <a:ext uri="{FF2B5EF4-FFF2-40B4-BE49-F238E27FC236}">
                <a16:creationId xmlns:a16="http://schemas.microsoft.com/office/drawing/2014/main" id="{CDE5A6A9-A1A3-4CBC-8E7B-98AC10FD9FC8}"/>
              </a:ext>
            </a:extLst>
          </p:cNvPr>
          <p:cNvPicPr>
            <a:picLocks noChangeAspect="1"/>
          </p:cNvPicPr>
          <p:nvPr/>
        </p:nvPicPr>
        <p:blipFill>
          <a:blip r:embed="rId5"/>
          <a:stretch>
            <a:fillRect/>
          </a:stretch>
        </p:blipFill>
        <p:spPr>
          <a:xfrm>
            <a:off x="5090648" y="2886595"/>
            <a:ext cx="5194786" cy="2689001"/>
          </a:xfrm>
          <a:prstGeom prst="rect">
            <a:avLst/>
          </a:prstGeom>
        </p:spPr>
      </p:pic>
    </p:spTree>
    <p:extLst>
      <p:ext uri="{BB962C8B-B14F-4D97-AF65-F5344CB8AC3E}">
        <p14:creationId xmlns:p14="http://schemas.microsoft.com/office/powerpoint/2010/main" val="2987433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5C9B6E-00B4-7CAF-6A61-39A4698CE8ED}"/>
              </a:ext>
            </a:extLst>
          </p:cNvPr>
          <p:cNvSpPr/>
          <p:nvPr/>
        </p:nvSpPr>
        <p:spPr>
          <a:xfrm>
            <a:off x="461598" y="142240"/>
            <a:ext cx="7073197" cy="73464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017238B-A5D3-4FCD-A643-033E9D15FBA4}"/>
              </a:ext>
            </a:extLst>
          </p:cNvPr>
          <p:cNvSpPr txBox="1">
            <a:spLocks/>
          </p:cNvSpPr>
          <p:nvPr/>
        </p:nvSpPr>
        <p:spPr>
          <a:xfrm>
            <a:off x="2390728" y="304800"/>
            <a:ext cx="7200900" cy="1485900"/>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marL="0" marR="0" lvl="0" indent="0" algn="l" defTabSz="685800" rtl="0" eaLnBrk="1" fontAlgn="auto" latinLnBrk="0" hangingPunct="1">
              <a:lnSpc>
                <a:spcPct val="89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84ACB6"/>
                </a:solidFill>
                <a:effectLst/>
                <a:uLnTx/>
                <a:uFillTx/>
                <a:latin typeface="Century Gothic" panose="020B0502020202020204"/>
                <a:ea typeface="+mj-ea"/>
                <a:cs typeface="+mj-cs"/>
              </a:rPr>
              <a:t>		</a:t>
            </a:r>
          </a:p>
        </p:txBody>
      </p:sp>
      <p:pic>
        <p:nvPicPr>
          <p:cNvPr id="3" name="Online Media 2" title="Dad Has full Convo with his Baby">
            <a:hlinkClick r:id="" action="ppaction://media"/>
            <a:extLst>
              <a:ext uri="{FF2B5EF4-FFF2-40B4-BE49-F238E27FC236}">
                <a16:creationId xmlns:a16="http://schemas.microsoft.com/office/drawing/2014/main" id="{B92E601C-767B-1C61-5421-8C743B818123}"/>
              </a:ext>
            </a:extLst>
          </p:cNvPr>
          <p:cNvPicPr>
            <a:picLocks noRot="1" noChangeAspect="1"/>
          </p:cNvPicPr>
          <p:nvPr>
            <a:videoFile r:link="rId1"/>
          </p:nvPr>
        </p:nvPicPr>
        <p:blipFill>
          <a:blip r:embed="rId4"/>
          <a:stretch>
            <a:fillRect/>
          </a:stretch>
        </p:blipFill>
        <p:spPr>
          <a:xfrm>
            <a:off x="461598" y="1108214"/>
            <a:ext cx="7073197" cy="5069562"/>
          </a:xfrm>
          <a:prstGeom prst="rect">
            <a:avLst/>
          </a:prstGeom>
        </p:spPr>
      </p:pic>
      <p:sp>
        <p:nvSpPr>
          <p:cNvPr id="2" name="TextBox 1">
            <a:extLst>
              <a:ext uri="{FF2B5EF4-FFF2-40B4-BE49-F238E27FC236}">
                <a16:creationId xmlns:a16="http://schemas.microsoft.com/office/drawing/2014/main" id="{279E5419-2198-6CF5-4D20-B68EEFD7C716}"/>
              </a:ext>
            </a:extLst>
          </p:cNvPr>
          <p:cNvSpPr txBox="1"/>
          <p:nvPr/>
        </p:nvSpPr>
        <p:spPr>
          <a:xfrm>
            <a:off x="203200" y="230554"/>
            <a:ext cx="82727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The Dance of Serve and Return</a:t>
            </a:r>
          </a:p>
        </p:txBody>
      </p:sp>
      <p:graphicFrame>
        <p:nvGraphicFramePr>
          <p:cNvPr id="8" name="TextBox 5">
            <a:extLst>
              <a:ext uri="{FF2B5EF4-FFF2-40B4-BE49-F238E27FC236}">
                <a16:creationId xmlns:a16="http://schemas.microsoft.com/office/drawing/2014/main" id="{5CE11C4B-1556-EC5D-0B69-4DA9E0C500A3}"/>
              </a:ext>
            </a:extLst>
          </p:cNvPr>
          <p:cNvGraphicFramePr/>
          <p:nvPr>
            <p:extLst>
              <p:ext uri="{D42A27DB-BD31-4B8C-83A1-F6EECF244321}">
                <p14:modId xmlns:p14="http://schemas.microsoft.com/office/powerpoint/2010/main" val="3909521239"/>
              </p:ext>
            </p:extLst>
          </p:nvPr>
        </p:nvGraphicFramePr>
        <p:xfrm>
          <a:off x="7924800" y="876885"/>
          <a:ext cx="3363548" cy="48720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7995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ext Placeholder 6">
            <a:extLst>
              <a:ext uri="{FF2B5EF4-FFF2-40B4-BE49-F238E27FC236}">
                <a16:creationId xmlns:a16="http://schemas.microsoft.com/office/drawing/2014/main" id="{C49E07D1-2154-3036-35B9-EE7C57118DAF}"/>
              </a:ext>
            </a:extLst>
          </p:cNvPr>
          <p:cNvGraphicFramePr/>
          <p:nvPr>
            <p:extLst>
              <p:ext uri="{D42A27DB-BD31-4B8C-83A1-F6EECF244321}">
                <p14:modId xmlns:p14="http://schemas.microsoft.com/office/powerpoint/2010/main" val="1523302409"/>
              </p:ext>
            </p:extLst>
          </p:nvPr>
        </p:nvGraphicFramePr>
        <p:xfrm>
          <a:off x="5537696" y="1061980"/>
          <a:ext cx="5212080" cy="4744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FB17DEB-7C9F-8C5A-2511-DD32724F8AA3}"/>
              </a:ext>
            </a:extLst>
          </p:cNvPr>
          <p:cNvSpPr txBox="1"/>
          <p:nvPr/>
        </p:nvSpPr>
        <p:spPr>
          <a:xfrm>
            <a:off x="1020337" y="5806700"/>
            <a:ext cx="8709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Be the reflection of your child’s self worth</a:t>
            </a:r>
          </a:p>
        </p:txBody>
      </p:sp>
      <p:pic>
        <p:nvPicPr>
          <p:cNvPr id="6" name="Picture 5">
            <a:extLst>
              <a:ext uri="{FF2B5EF4-FFF2-40B4-BE49-F238E27FC236}">
                <a16:creationId xmlns:a16="http://schemas.microsoft.com/office/drawing/2014/main" id="{A5AD7C59-BF1D-0E74-19D6-4C10F6A8F17A}"/>
              </a:ext>
            </a:extLst>
          </p:cNvPr>
          <p:cNvPicPr>
            <a:picLocks noChangeAspect="1"/>
          </p:cNvPicPr>
          <p:nvPr/>
        </p:nvPicPr>
        <p:blipFill rotWithShape="1">
          <a:blip r:embed="rId8"/>
          <a:srcRect r="68925"/>
          <a:stretch/>
        </p:blipFill>
        <p:spPr>
          <a:xfrm>
            <a:off x="485573" y="394898"/>
            <a:ext cx="4299788" cy="4881151"/>
          </a:xfrm>
          <a:prstGeom prst="rect">
            <a:avLst/>
          </a:prstGeom>
        </p:spPr>
      </p:pic>
      <p:pic>
        <p:nvPicPr>
          <p:cNvPr id="2" name="Picture 1">
            <a:extLst>
              <a:ext uri="{FF2B5EF4-FFF2-40B4-BE49-F238E27FC236}">
                <a16:creationId xmlns:a16="http://schemas.microsoft.com/office/drawing/2014/main" id="{FAFC3AA8-518B-3B28-4724-CEB81BC550DF}"/>
              </a:ext>
            </a:extLst>
          </p:cNvPr>
          <p:cNvPicPr>
            <a:picLocks noChangeAspect="1"/>
          </p:cNvPicPr>
          <p:nvPr/>
        </p:nvPicPr>
        <p:blipFill>
          <a:blip r:embed="rId9"/>
          <a:stretch>
            <a:fillRect/>
          </a:stretch>
        </p:blipFill>
        <p:spPr>
          <a:xfrm>
            <a:off x="0" y="5735072"/>
            <a:ext cx="12192000" cy="728030"/>
          </a:xfrm>
          <a:prstGeom prst="rect">
            <a:avLst/>
          </a:prstGeom>
        </p:spPr>
      </p:pic>
    </p:spTree>
    <p:extLst>
      <p:ext uri="{BB962C8B-B14F-4D97-AF65-F5344CB8AC3E}">
        <p14:creationId xmlns:p14="http://schemas.microsoft.com/office/powerpoint/2010/main" val="3406437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a:solidFill>
                <a:schemeClr val="tx1"/>
              </a:solidFill>
              <a:latin typeface="Amasis MT Pro" panose="02040504050005020304" pitchFamily="18" charset="0"/>
              <a:ea typeface="+mn-ea"/>
              <a:cs typeface="+mn-cs"/>
            </a:endParaRPr>
          </a:p>
          <a:p>
            <a:endParaRPr lang="en-US" dirty="0"/>
          </a:p>
        </p:txBody>
      </p:sp>
      <p:pic>
        <p:nvPicPr>
          <p:cNvPr id="8" name="Picture 7">
            <a:extLst>
              <a:ext uri="{FF2B5EF4-FFF2-40B4-BE49-F238E27FC236}">
                <a16:creationId xmlns:a16="http://schemas.microsoft.com/office/drawing/2014/main" id="{D4917ED0-2672-8FBE-CAAF-3A5C00B521F9}"/>
              </a:ext>
            </a:extLst>
          </p:cNvPr>
          <p:cNvPicPr>
            <a:picLocks noChangeAspect="1"/>
          </p:cNvPicPr>
          <p:nvPr/>
        </p:nvPicPr>
        <p:blipFill>
          <a:blip r:embed="rId3"/>
          <a:stretch>
            <a:fillRect/>
          </a:stretch>
        </p:blipFill>
        <p:spPr>
          <a:xfrm>
            <a:off x="384197" y="1272829"/>
            <a:ext cx="10432300" cy="774999"/>
          </a:xfrm>
          <a:prstGeom prst="rect">
            <a:avLst/>
          </a:prstGeom>
          <a:ln>
            <a:noFill/>
          </a:ln>
        </p:spPr>
      </p:pic>
      <p:pic>
        <p:nvPicPr>
          <p:cNvPr id="4100" name="Picture 4" descr="Thank You HD">
            <a:extLst>
              <a:ext uri="{FF2B5EF4-FFF2-40B4-BE49-F238E27FC236}">
                <a16:creationId xmlns:a16="http://schemas.microsoft.com/office/drawing/2014/main" id="{2349E590-D1A1-6B4D-FC38-A064FE30C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751" y="2738077"/>
            <a:ext cx="4514850" cy="3019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855213-D028-2F79-BE31-24C3F80948D6}"/>
              </a:ext>
            </a:extLst>
          </p:cNvPr>
          <p:cNvSpPr txBox="1"/>
          <p:nvPr/>
        </p:nvSpPr>
        <p:spPr>
          <a:xfrm>
            <a:off x="591092" y="1367940"/>
            <a:ext cx="7125147" cy="584775"/>
          </a:xfrm>
          <a:prstGeom prst="rect">
            <a:avLst/>
          </a:prstGeom>
          <a:noFill/>
        </p:spPr>
        <p:txBody>
          <a:bodyPr wrap="square" rtlCol="0">
            <a:spAutoFit/>
          </a:bodyPr>
          <a:lstStyle/>
          <a:p>
            <a:r>
              <a:rPr lang="en-US" sz="3200" dirty="0"/>
              <a:t>Questions/ Comments?  TBRI Part One  </a:t>
            </a:r>
          </a:p>
        </p:txBody>
      </p:sp>
    </p:spTree>
    <p:extLst>
      <p:ext uri="{BB962C8B-B14F-4D97-AF65-F5344CB8AC3E}">
        <p14:creationId xmlns:p14="http://schemas.microsoft.com/office/powerpoint/2010/main" val="1534006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BE7D81-5555-9F14-55F1-F05168225CBD}"/>
              </a:ext>
            </a:extLst>
          </p:cNvPr>
          <p:cNvSpPr/>
          <p:nvPr/>
        </p:nvSpPr>
        <p:spPr>
          <a:xfrm>
            <a:off x="0" y="328037"/>
            <a:ext cx="12192000" cy="85074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   Empowering Principles</a:t>
            </a:r>
            <a:endParaRPr kumimoji="0" lang="en-US" sz="2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p:txBody>
      </p:sp>
      <p:sp>
        <p:nvSpPr>
          <p:cNvPr id="3" name="Content Placeholder 2"/>
          <p:cNvSpPr>
            <a:spLocks noGrp="1"/>
          </p:cNvSpPr>
          <p:nvPr>
            <p:ph idx="1"/>
          </p:nvPr>
        </p:nvSpPr>
        <p:spPr>
          <a:xfrm>
            <a:off x="3467919" y="4448030"/>
            <a:ext cx="4764157" cy="2144373"/>
          </a:xfrm>
          <a:ln>
            <a:noFill/>
          </a:ln>
        </p:spPr>
        <p:txBody>
          <a:bodyPr>
            <a:normAutofit/>
          </a:bodyPr>
          <a:lstStyle/>
          <a:p>
            <a:pPr lvl="1"/>
            <a:r>
              <a:rPr lang="en-US" sz="2800" baseline="30000" dirty="0">
                <a:solidFill>
                  <a:srgbClr val="000000"/>
                </a:solidFill>
                <a:latin typeface="Amasis MT Pro" panose="02040504050005020304" pitchFamily="18" charset="0"/>
                <a:cs typeface="Arial"/>
                <a:sym typeface="Futura" charset="0"/>
              </a:rPr>
              <a:t>Transition Warning</a:t>
            </a:r>
          </a:p>
          <a:p>
            <a:pPr lvl="1"/>
            <a:r>
              <a:rPr lang="en-US" sz="2800" baseline="30000" dirty="0">
                <a:solidFill>
                  <a:srgbClr val="000000"/>
                </a:solidFill>
                <a:latin typeface="Amasis MT Pro" panose="02040504050005020304" pitchFamily="18" charset="0"/>
                <a:cs typeface="Arial"/>
                <a:sym typeface="Futura" charset="0"/>
              </a:rPr>
              <a:t>Routines and Rituals</a:t>
            </a:r>
          </a:p>
          <a:p>
            <a:pPr lvl="1"/>
            <a:r>
              <a:rPr lang="en-US" sz="2800" baseline="30000" dirty="0">
                <a:solidFill>
                  <a:srgbClr val="000000"/>
                </a:solidFill>
                <a:latin typeface="Amasis MT Pro" panose="02040504050005020304" pitchFamily="18" charset="0"/>
                <a:cs typeface="Arial"/>
                <a:sym typeface="Futura" charset="0"/>
              </a:rPr>
              <a:t>Artifacts (loveys)</a:t>
            </a:r>
          </a:p>
          <a:p>
            <a:pPr lvl="1"/>
            <a:r>
              <a:rPr lang="en-US" sz="2800" baseline="30000" dirty="0">
                <a:solidFill>
                  <a:srgbClr val="000000"/>
                </a:solidFill>
                <a:latin typeface="Amasis MT Pro" panose="02040504050005020304" pitchFamily="18" charset="0"/>
                <a:cs typeface="Arial"/>
                <a:sym typeface="Futura" charset="0"/>
              </a:rPr>
              <a:t>Predictable Schedule</a:t>
            </a:r>
          </a:p>
          <a:p>
            <a:pPr lvl="1"/>
            <a:r>
              <a:rPr lang="en-US" sz="2800" baseline="30000" dirty="0">
                <a:solidFill>
                  <a:srgbClr val="000000"/>
                </a:solidFill>
                <a:latin typeface="Amasis MT Pro" panose="02040504050005020304" pitchFamily="18" charset="0"/>
                <a:cs typeface="Arial"/>
                <a:sym typeface="Futura" charset="0"/>
              </a:rPr>
              <a:t>Regulation Checks (Engine Plates)</a:t>
            </a:r>
          </a:p>
          <a:p>
            <a:pPr lvl="1"/>
            <a:endParaRPr lang="en-US" dirty="0">
              <a:latin typeface="Amasis MT Pro" panose="02040504050005020304" pitchFamily="18" charset="0"/>
            </a:endParaRPr>
          </a:p>
          <a:p>
            <a:endParaRPr lang="en-US" dirty="0"/>
          </a:p>
        </p:txBody>
      </p:sp>
      <p:sp>
        <p:nvSpPr>
          <p:cNvPr id="17" name="TextBox 16">
            <a:extLst>
              <a:ext uri="{FF2B5EF4-FFF2-40B4-BE49-F238E27FC236}">
                <a16:creationId xmlns:a16="http://schemas.microsoft.com/office/drawing/2014/main" id="{1E4D5816-9CFF-49FD-8EF7-87C29B003CC2}"/>
              </a:ext>
            </a:extLst>
          </p:cNvPr>
          <p:cNvSpPr txBox="1"/>
          <p:nvPr/>
        </p:nvSpPr>
        <p:spPr>
          <a:xfrm>
            <a:off x="3593402" y="3777305"/>
            <a:ext cx="3928671" cy="52322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  </a:t>
            </a:r>
            <a:r>
              <a:rPr kumimoji="0" lang="en-US" sz="2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Ecological </a:t>
            </a:r>
            <a:r>
              <a:rPr kumimoji="0" lang="en-US" sz="28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a:t>
            </a:r>
            <a:r>
              <a:rPr kumimoji="0" lang="en-US" sz="2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Environment</a:t>
            </a:r>
            <a:r>
              <a:rPr kumimoji="0" lang="en-US" sz="2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p:txBody>
      </p:sp>
      <p:sp>
        <p:nvSpPr>
          <p:cNvPr id="4" name="TextBox 3">
            <a:extLst>
              <a:ext uri="{FF2B5EF4-FFF2-40B4-BE49-F238E27FC236}">
                <a16:creationId xmlns:a16="http://schemas.microsoft.com/office/drawing/2014/main" id="{04C562DF-A5B5-6DCC-2C3D-ABFB890ED3E5}"/>
              </a:ext>
            </a:extLst>
          </p:cNvPr>
          <p:cNvSpPr txBox="1"/>
          <p:nvPr/>
        </p:nvSpPr>
        <p:spPr>
          <a:xfrm>
            <a:off x="8232076" y="4444399"/>
            <a:ext cx="3487423"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Hydration and Nutrition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Sensory Needs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Calming Techniques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Sound Sleep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Physical Activity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FAST Kit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B55D122-7D44-AD06-F390-974EB9A6DAFC}"/>
              </a:ext>
            </a:extLst>
          </p:cNvPr>
          <p:cNvSpPr txBox="1"/>
          <p:nvPr/>
        </p:nvSpPr>
        <p:spPr>
          <a:xfrm>
            <a:off x="8131075" y="3777305"/>
            <a:ext cx="3487423" cy="52322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Physiological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CAB7C344-76CB-0CAE-6263-A169793F30CE}"/>
              </a:ext>
            </a:extLst>
          </p:cNvPr>
          <p:cNvSpPr txBox="1"/>
          <p:nvPr/>
        </p:nvSpPr>
        <p:spPr>
          <a:xfrm>
            <a:off x="3886506" y="1796612"/>
            <a:ext cx="6455884" cy="1569660"/>
          </a:xfrm>
          <a:prstGeom prst="rect">
            <a:avLst/>
          </a:prstGeom>
          <a:noFill/>
        </p:spPr>
        <p:txBody>
          <a:bodyPr wrap="square" rtlCol="0">
            <a:spAutoFit/>
          </a:bodyPr>
          <a:lstStyle/>
          <a:p>
            <a:pPr algn="ctr"/>
            <a:r>
              <a:rPr lang="en-US" sz="2400" dirty="0">
                <a:latin typeface="Amasis MT Pro Light" panose="02040304050005020304" pitchFamily="18" charset="0"/>
              </a:rPr>
              <a:t>The Empowering principles prepare the body and brain for success by meeting the physical needs and prepare an environment that meets the internal physical needs of the youth. </a:t>
            </a:r>
          </a:p>
        </p:txBody>
      </p:sp>
      <p:pic>
        <p:nvPicPr>
          <p:cNvPr id="9" name="Picture 8">
            <a:extLst>
              <a:ext uri="{FF2B5EF4-FFF2-40B4-BE49-F238E27FC236}">
                <a16:creationId xmlns:a16="http://schemas.microsoft.com/office/drawing/2014/main" id="{42405DFB-4D7F-6A5A-7A7E-E9CA03CFEE8F}"/>
              </a:ext>
            </a:extLst>
          </p:cNvPr>
          <p:cNvPicPr>
            <a:picLocks noChangeAspect="1"/>
          </p:cNvPicPr>
          <p:nvPr/>
        </p:nvPicPr>
        <p:blipFill rotWithShape="1">
          <a:blip r:embed="rId3"/>
          <a:srcRect l="20082" r="17206"/>
          <a:stretch/>
        </p:blipFill>
        <p:spPr>
          <a:xfrm>
            <a:off x="352267" y="1769196"/>
            <a:ext cx="2831335" cy="4440904"/>
          </a:xfrm>
          <a:prstGeom prst="rect">
            <a:avLst/>
          </a:prstGeom>
          <a:ln w="19050">
            <a:solidFill>
              <a:schemeClr val="tx1"/>
            </a:solidFill>
          </a:ln>
        </p:spPr>
      </p:pic>
    </p:spTree>
    <p:extLst>
      <p:ext uri="{BB962C8B-B14F-4D97-AF65-F5344CB8AC3E}">
        <p14:creationId xmlns:p14="http://schemas.microsoft.com/office/powerpoint/2010/main" val="2511540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08B3B5-C43C-8C6B-0DD5-197DC60F2EA9}"/>
              </a:ext>
            </a:extLst>
          </p:cNvPr>
          <p:cNvPicPr>
            <a:picLocks noChangeAspect="1"/>
          </p:cNvPicPr>
          <p:nvPr/>
        </p:nvPicPr>
        <p:blipFill rotWithShape="1">
          <a:blip r:embed="rId3"/>
          <a:srcRect l="-369" t="14500" r="369" b="71000"/>
          <a:stretch/>
        </p:blipFill>
        <p:spPr>
          <a:xfrm>
            <a:off x="5167329" y="1524000"/>
            <a:ext cx="6241017" cy="850855"/>
          </a:xfrm>
          <a:prstGeom prst="rect">
            <a:avLst/>
          </a:prstGeom>
        </p:spPr>
      </p:pic>
      <p:pic>
        <p:nvPicPr>
          <p:cNvPr id="7" name="Picture 6">
            <a:extLst>
              <a:ext uri="{FF2B5EF4-FFF2-40B4-BE49-F238E27FC236}">
                <a16:creationId xmlns:a16="http://schemas.microsoft.com/office/drawing/2014/main" id="{7AB2C132-A3A2-0B47-5E5D-F6D2DA05F19D}"/>
              </a:ext>
            </a:extLst>
          </p:cNvPr>
          <p:cNvPicPr>
            <a:picLocks noChangeAspect="1"/>
          </p:cNvPicPr>
          <p:nvPr/>
        </p:nvPicPr>
        <p:blipFill>
          <a:blip r:embed="rId4"/>
          <a:stretch>
            <a:fillRect/>
          </a:stretch>
        </p:blipFill>
        <p:spPr>
          <a:xfrm>
            <a:off x="4648200" y="2590800"/>
            <a:ext cx="3097499" cy="3570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A0E595F7-6E68-6BDC-512E-BABF51E22A44}"/>
              </a:ext>
            </a:extLst>
          </p:cNvPr>
          <p:cNvPicPr>
            <a:picLocks noChangeAspect="1"/>
          </p:cNvPicPr>
          <p:nvPr/>
        </p:nvPicPr>
        <p:blipFill>
          <a:blip r:embed="rId5"/>
          <a:stretch>
            <a:fillRect/>
          </a:stretch>
        </p:blipFill>
        <p:spPr>
          <a:xfrm>
            <a:off x="8686145" y="2660914"/>
            <a:ext cx="2722201" cy="3570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1495B4C0-8505-407E-3585-E0AC8ACB683A}"/>
              </a:ext>
            </a:extLst>
          </p:cNvPr>
          <p:cNvSpPr txBox="1"/>
          <p:nvPr/>
        </p:nvSpPr>
        <p:spPr>
          <a:xfrm>
            <a:off x="4814594" y="525516"/>
            <a:ext cx="67923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mn-cs"/>
              </a:rPr>
              <a:t>Feed Lower Level Systems to Encourage Higher Level Functioning</a:t>
            </a:r>
          </a:p>
        </p:txBody>
      </p:sp>
      <p:sp>
        <p:nvSpPr>
          <p:cNvPr id="11" name="Arrow: Right 10">
            <a:extLst>
              <a:ext uri="{FF2B5EF4-FFF2-40B4-BE49-F238E27FC236}">
                <a16:creationId xmlns:a16="http://schemas.microsoft.com/office/drawing/2014/main" id="{8F6B116F-8DA0-254A-5FC0-32F7D2049852}"/>
              </a:ext>
            </a:extLst>
          </p:cNvPr>
          <p:cNvSpPr/>
          <p:nvPr/>
        </p:nvSpPr>
        <p:spPr>
          <a:xfrm>
            <a:off x="7010400" y="3581400"/>
            <a:ext cx="1600200" cy="977946"/>
          </a:xfrm>
          <a:prstGeom prst="rightArrow">
            <a:avLst/>
          </a:prstGeom>
          <a:solidFill>
            <a:srgbClr val="7A52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0C402BC-2474-BEEA-B182-ECBFB242A06B}"/>
              </a:ext>
            </a:extLst>
          </p:cNvPr>
          <p:cNvPicPr>
            <a:picLocks noChangeAspect="1"/>
          </p:cNvPicPr>
          <p:nvPr/>
        </p:nvPicPr>
        <p:blipFill>
          <a:blip r:embed="rId6"/>
          <a:stretch>
            <a:fillRect/>
          </a:stretch>
        </p:blipFill>
        <p:spPr>
          <a:xfrm>
            <a:off x="419455" y="550058"/>
            <a:ext cx="3924916" cy="5681747"/>
          </a:xfrm>
          <a:prstGeom prst="rect">
            <a:avLst/>
          </a:prstGeom>
        </p:spPr>
      </p:pic>
    </p:spTree>
    <p:extLst>
      <p:ext uri="{BB962C8B-B14F-4D97-AF65-F5344CB8AC3E}">
        <p14:creationId xmlns:p14="http://schemas.microsoft.com/office/powerpoint/2010/main" val="163627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5" name="Freeform: Shape 1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3760772-2EFF-E082-E1BE-389BB5C8D578}"/>
              </a:ext>
            </a:extLst>
          </p:cNvPr>
          <p:cNvSpPr/>
          <p:nvPr/>
        </p:nvSpPr>
        <p:spPr>
          <a:xfrm>
            <a:off x="5492395" y="407504"/>
            <a:ext cx="262361" cy="6291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726177E-3E1B-2D3D-56B7-B3E8E36CDAA4}"/>
              </a:ext>
            </a:extLst>
          </p:cNvPr>
          <p:cNvPicPr>
            <a:picLocks noChangeAspect="1"/>
          </p:cNvPicPr>
          <p:nvPr/>
        </p:nvPicPr>
        <p:blipFill rotWithShape="1">
          <a:blip r:embed="rId3"/>
          <a:srcRect l="13713" r="14557"/>
          <a:stretch/>
        </p:blipFill>
        <p:spPr>
          <a:xfrm>
            <a:off x="1093304" y="643468"/>
            <a:ext cx="3965691" cy="5116902"/>
          </a:xfrm>
          <a:prstGeom prst="rect">
            <a:avLst/>
          </a:prstGeom>
        </p:spPr>
      </p:pic>
      <p:pic>
        <p:nvPicPr>
          <p:cNvPr id="9" name="Picture 8">
            <a:extLst>
              <a:ext uri="{FF2B5EF4-FFF2-40B4-BE49-F238E27FC236}">
                <a16:creationId xmlns:a16="http://schemas.microsoft.com/office/drawing/2014/main" id="{33152FCD-7CB0-8F51-7C10-6AB15CFA1B69}"/>
              </a:ext>
            </a:extLst>
          </p:cNvPr>
          <p:cNvPicPr>
            <a:picLocks noChangeAspect="1"/>
          </p:cNvPicPr>
          <p:nvPr/>
        </p:nvPicPr>
        <p:blipFill>
          <a:blip r:embed="rId4"/>
          <a:stretch>
            <a:fillRect/>
          </a:stretch>
        </p:blipFill>
        <p:spPr>
          <a:xfrm>
            <a:off x="6437246" y="510865"/>
            <a:ext cx="4997891" cy="6188110"/>
          </a:xfrm>
          <a:prstGeom prst="rect">
            <a:avLst/>
          </a:prstGeom>
        </p:spPr>
      </p:pic>
    </p:spTree>
    <p:extLst>
      <p:ext uri="{BB962C8B-B14F-4D97-AF65-F5344CB8AC3E}">
        <p14:creationId xmlns:p14="http://schemas.microsoft.com/office/powerpoint/2010/main" val="2166588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0406EB-C520-40B2-3BDA-483FB3F74708}"/>
              </a:ext>
            </a:extLst>
          </p:cNvPr>
          <p:cNvPicPr>
            <a:picLocks noChangeAspect="1"/>
          </p:cNvPicPr>
          <p:nvPr/>
        </p:nvPicPr>
        <p:blipFill>
          <a:blip r:embed="rId3"/>
          <a:stretch>
            <a:fillRect/>
          </a:stretch>
        </p:blipFill>
        <p:spPr>
          <a:xfrm>
            <a:off x="6096000" y="0"/>
            <a:ext cx="6059215" cy="6873279"/>
          </a:xfrm>
          <a:prstGeom prst="rect">
            <a:avLst/>
          </a:prstGeom>
        </p:spPr>
      </p:pic>
      <p:pic>
        <p:nvPicPr>
          <p:cNvPr id="4" name="Picture 3">
            <a:extLst>
              <a:ext uri="{FF2B5EF4-FFF2-40B4-BE49-F238E27FC236}">
                <a16:creationId xmlns:a16="http://schemas.microsoft.com/office/drawing/2014/main" id="{DD1DA68D-D7AB-B177-271E-2BBD1F61FE26}"/>
              </a:ext>
            </a:extLst>
          </p:cNvPr>
          <p:cNvPicPr>
            <a:picLocks noChangeAspect="1"/>
          </p:cNvPicPr>
          <p:nvPr/>
        </p:nvPicPr>
        <p:blipFill>
          <a:blip r:embed="rId4"/>
          <a:stretch>
            <a:fillRect/>
          </a:stretch>
        </p:blipFill>
        <p:spPr>
          <a:xfrm>
            <a:off x="-2892071" y="7069096"/>
            <a:ext cx="4924651" cy="2796746"/>
          </a:xfrm>
          <a:prstGeom prst="rect">
            <a:avLst/>
          </a:prstGeom>
        </p:spPr>
      </p:pic>
      <p:sp>
        <p:nvSpPr>
          <p:cNvPr id="5" name="Rectangle 4"/>
          <p:cNvSpPr/>
          <p:nvPr/>
        </p:nvSpPr>
        <p:spPr>
          <a:xfrm>
            <a:off x="36786" y="370262"/>
            <a:ext cx="6240029" cy="1323439"/>
          </a:xfrm>
          <a:prstGeom prst="rect">
            <a:avLst/>
          </a:prstGeom>
        </p:spPr>
        <p:txBody>
          <a:bodyPr wrap="square">
            <a:spAutoFit/>
          </a:bodyPr>
          <a:lstStyle/>
          <a:p>
            <a:pPr algn="ctr"/>
            <a:r>
              <a:rPr lang="en-US" sz="4000" dirty="0">
                <a:latin typeface="Arial" panose="020B0604020202020204" pitchFamily="34" charset="0"/>
              </a:rPr>
              <a:t>Headed for a meltdown? Stay C.A.L.M</a:t>
            </a:r>
            <a:endParaRPr lang="en-US" sz="3200" dirty="0">
              <a:latin typeface="Arial" panose="020B0604020202020204" pitchFamily="34" charset="0"/>
            </a:endParaRPr>
          </a:p>
        </p:txBody>
      </p:sp>
      <p:graphicFrame>
        <p:nvGraphicFramePr>
          <p:cNvPr id="2" name="Diagram 1">
            <a:extLst>
              <a:ext uri="{FF2B5EF4-FFF2-40B4-BE49-F238E27FC236}">
                <a16:creationId xmlns:a16="http://schemas.microsoft.com/office/drawing/2014/main" id="{7AD8D2BA-FB0A-8744-AE7D-8FB41E2F2910}"/>
              </a:ext>
            </a:extLst>
          </p:cNvPr>
          <p:cNvGraphicFramePr/>
          <p:nvPr>
            <p:extLst>
              <p:ext uri="{D42A27DB-BD31-4B8C-83A1-F6EECF244321}">
                <p14:modId xmlns:p14="http://schemas.microsoft.com/office/powerpoint/2010/main" val="3267701849"/>
              </p:ext>
            </p:extLst>
          </p:nvPr>
        </p:nvGraphicFramePr>
        <p:xfrm>
          <a:off x="36785" y="2278497"/>
          <a:ext cx="6553201" cy="39666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Oval 7">
            <a:extLst>
              <a:ext uri="{FF2B5EF4-FFF2-40B4-BE49-F238E27FC236}">
                <a16:creationId xmlns:a16="http://schemas.microsoft.com/office/drawing/2014/main" id="{3C15D326-155B-2F43-9DB6-2EAFD732D604}"/>
              </a:ext>
            </a:extLst>
          </p:cNvPr>
          <p:cNvSpPr>
            <a:spLocks noChangeAspect="1"/>
          </p:cNvSpPr>
          <p:nvPr/>
        </p:nvSpPr>
        <p:spPr>
          <a:xfrm>
            <a:off x="884499" y="2236167"/>
            <a:ext cx="914400" cy="914400"/>
          </a:xfrm>
          <a:prstGeom prst="ellipse">
            <a:avLst/>
          </a:prstGeom>
          <a:solidFill>
            <a:srgbClr val="FD78B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2B6821-7609-DE40-873A-349FA5D32B47}"/>
              </a:ext>
            </a:extLst>
          </p:cNvPr>
          <p:cNvSpPr>
            <a:spLocks noChangeAspect="1"/>
          </p:cNvSpPr>
          <p:nvPr/>
        </p:nvSpPr>
        <p:spPr>
          <a:xfrm>
            <a:off x="938564" y="3308895"/>
            <a:ext cx="914400" cy="914400"/>
          </a:xfrm>
          <a:prstGeom prst="ellipse">
            <a:avLst/>
          </a:prstGeom>
          <a:solidFill>
            <a:srgbClr val="8C83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BFA1136-C075-9448-8DBE-6E16577FD13A}"/>
              </a:ext>
            </a:extLst>
          </p:cNvPr>
          <p:cNvSpPr>
            <a:spLocks noChangeAspect="1"/>
          </p:cNvSpPr>
          <p:nvPr/>
        </p:nvSpPr>
        <p:spPr>
          <a:xfrm>
            <a:off x="925347" y="4351963"/>
            <a:ext cx="914400" cy="914400"/>
          </a:xfrm>
          <a:prstGeom prst="ellipse">
            <a:avLst/>
          </a:prstGeom>
          <a:solidFill>
            <a:srgbClr val="60A0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87146AD-5F93-C148-B2E8-1EF0D59FD92B}"/>
              </a:ext>
            </a:extLst>
          </p:cNvPr>
          <p:cNvSpPr>
            <a:spLocks noChangeAspect="1"/>
          </p:cNvSpPr>
          <p:nvPr/>
        </p:nvSpPr>
        <p:spPr>
          <a:xfrm>
            <a:off x="884499" y="5374846"/>
            <a:ext cx="914400" cy="914400"/>
          </a:xfrm>
          <a:prstGeom prst="ellipse">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8B46A85-55C7-B049-AD01-2D6AFA13BFCB}"/>
              </a:ext>
            </a:extLst>
          </p:cNvPr>
          <p:cNvSpPr/>
          <p:nvPr/>
        </p:nvSpPr>
        <p:spPr>
          <a:xfrm>
            <a:off x="938564" y="2242352"/>
            <a:ext cx="697627"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C</a:t>
            </a:r>
          </a:p>
        </p:txBody>
      </p:sp>
      <p:sp>
        <p:nvSpPr>
          <p:cNvPr id="13" name="Rectangle 12">
            <a:extLst>
              <a:ext uri="{FF2B5EF4-FFF2-40B4-BE49-F238E27FC236}">
                <a16:creationId xmlns:a16="http://schemas.microsoft.com/office/drawing/2014/main" id="{AF70DB69-E523-C04C-867B-49392E56CC47}"/>
              </a:ext>
            </a:extLst>
          </p:cNvPr>
          <p:cNvSpPr/>
          <p:nvPr/>
        </p:nvSpPr>
        <p:spPr>
          <a:xfrm>
            <a:off x="1036584" y="3261220"/>
            <a:ext cx="697627"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A</a:t>
            </a:r>
          </a:p>
        </p:txBody>
      </p:sp>
      <p:sp>
        <p:nvSpPr>
          <p:cNvPr id="15" name="Rectangle 14">
            <a:extLst>
              <a:ext uri="{FF2B5EF4-FFF2-40B4-BE49-F238E27FC236}">
                <a16:creationId xmlns:a16="http://schemas.microsoft.com/office/drawing/2014/main" id="{2C152685-0BF5-874E-BECA-DE16E4E4C580}"/>
              </a:ext>
            </a:extLst>
          </p:cNvPr>
          <p:cNvSpPr/>
          <p:nvPr/>
        </p:nvSpPr>
        <p:spPr>
          <a:xfrm>
            <a:off x="1105514" y="4318833"/>
            <a:ext cx="628697"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a:t>
            </a:r>
          </a:p>
        </p:txBody>
      </p:sp>
      <p:sp>
        <p:nvSpPr>
          <p:cNvPr id="16" name="Rectangle 15">
            <a:extLst>
              <a:ext uri="{FF2B5EF4-FFF2-40B4-BE49-F238E27FC236}">
                <a16:creationId xmlns:a16="http://schemas.microsoft.com/office/drawing/2014/main" id="{0410C1B3-1D7D-194F-B660-981D36C65E5A}"/>
              </a:ext>
            </a:extLst>
          </p:cNvPr>
          <p:cNvSpPr/>
          <p:nvPr/>
        </p:nvSpPr>
        <p:spPr>
          <a:xfrm>
            <a:off x="972464" y="5409576"/>
            <a:ext cx="761747"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a:t>
            </a:r>
          </a:p>
        </p:txBody>
      </p:sp>
    </p:spTree>
    <p:extLst>
      <p:ext uri="{BB962C8B-B14F-4D97-AF65-F5344CB8AC3E}">
        <p14:creationId xmlns:p14="http://schemas.microsoft.com/office/powerpoint/2010/main" val="1733156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A6DFCD-A2F8-2948-82E5-B24B504259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79" r="35965"/>
          <a:stretch/>
        </p:blipFill>
        <p:spPr>
          <a:xfrm>
            <a:off x="-1295400" y="-36165"/>
            <a:ext cx="7162800" cy="6894165"/>
          </a:xfrm>
          <a:prstGeom prst="rect">
            <a:avLst/>
          </a:prstGeom>
        </p:spPr>
      </p:pic>
      <p:sp>
        <p:nvSpPr>
          <p:cNvPr id="3" name="Rectangle 2"/>
          <p:cNvSpPr/>
          <p:nvPr/>
        </p:nvSpPr>
        <p:spPr>
          <a:xfrm>
            <a:off x="5816602" y="192175"/>
            <a:ext cx="4559300" cy="830997"/>
          </a:xfrm>
          <a:prstGeom prst="rect">
            <a:avLst/>
          </a:prstGeom>
        </p:spPr>
        <p:txBody>
          <a:bodyPr wrap="square">
            <a:spAutoFit/>
          </a:bodyPr>
          <a:lstStyle/>
          <a:p>
            <a:pPr algn="ctr"/>
            <a:r>
              <a:rPr lang="en-US" sz="4800" dirty="0">
                <a:solidFill>
                  <a:srgbClr val="7A5292"/>
                </a:solidFill>
                <a:latin typeface="Arial" panose="020B0604020202020204" pitchFamily="34" charset="0"/>
              </a:rPr>
              <a:t>Think F.A.S.T</a:t>
            </a:r>
            <a:endParaRPr lang="en-US" sz="4000" dirty="0">
              <a:latin typeface="Arial" panose="020B0604020202020204" pitchFamily="34" charset="0"/>
            </a:endParaRPr>
          </a:p>
        </p:txBody>
      </p:sp>
      <p:sp>
        <p:nvSpPr>
          <p:cNvPr id="20" name="Oval 19">
            <a:extLst>
              <a:ext uri="{FF2B5EF4-FFF2-40B4-BE49-F238E27FC236}">
                <a16:creationId xmlns:a16="http://schemas.microsoft.com/office/drawing/2014/main" id="{4A8B612D-0ACB-1B4B-977B-8C6881988F69}"/>
              </a:ext>
            </a:extLst>
          </p:cNvPr>
          <p:cNvSpPr>
            <a:spLocks noChangeAspect="1"/>
          </p:cNvSpPr>
          <p:nvPr/>
        </p:nvSpPr>
        <p:spPr>
          <a:xfrm>
            <a:off x="5245102" y="1088192"/>
            <a:ext cx="1143000" cy="1143000"/>
          </a:xfrm>
          <a:prstGeom prst="ellipse">
            <a:avLst/>
          </a:prstGeom>
          <a:gradFill>
            <a:gsLst>
              <a:gs pos="63000">
                <a:srgbClr val="6C546C"/>
              </a:gs>
              <a:gs pos="52000">
                <a:srgbClr val="6C546C"/>
              </a:gs>
              <a:gs pos="0">
                <a:schemeClr val="accent2">
                  <a:tint val="67000"/>
                  <a:satMod val="105000"/>
                  <a:lumMod val="110000"/>
                </a:schemeClr>
              </a:gs>
              <a:gs pos="58000">
                <a:srgbClr val="908891"/>
              </a:gs>
              <a:gs pos="23000">
                <a:srgbClr val="6C546C"/>
              </a:gs>
            </a:gsLst>
            <a:lin ang="5400000" scaled="0"/>
          </a:gradFill>
          <a:ln w="12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Oval 22">
            <a:extLst>
              <a:ext uri="{FF2B5EF4-FFF2-40B4-BE49-F238E27FC236}">
                <a16:creationId xmlns:a16="http://schemas.microsoft.com/office/drawing/2014/main" id="{1B3E03E0-E24A-924D-9EA0-EFFB8D843F3F}"/>
              </a:ext>
            </a:extLst>
          </p:cNvPr>
          <p:cNvSpPr>
            <a:spLocks noChangeAspect="1"/>
          </p:cNvSpPr>
          <p:nvPr/>
        </p:nvSpPr>
        <p:spPr>
          <a:xfrm>
            <a:off x="5257800" y="2399182"/>
            <a:ext cx="1143000" cy="1143000"/>
          </a:xfrm>
          <a:prstGeom prst="ellipse">
            <a:avLst/>
          </a:prstGeom>
          <a:gradFill>
            <a:gsLst>
              <a:gs pos="63000">
                <a:srgbClr val="6C546C"/>
              </a:gs>
              <a:gs pos="52000">
                <a:srgbClr val="6C546C"/>
              </a:gs>
              <a:gs pos="0">
                <a:schemeClr val="accent2">
                  <a:tint val="67000"/>
                  <a:satMod val="105000"/>
                  <a:lumMod val="110000"/>
                </a:schemeClr>
              </a:gs>
              <a:gs pos="58000">
                <a:srgbClr val="908891"/>
              </a:gs>
              <a:gs pos="23000">
                <a:srgbClr val="6C546C"/>
              </a:gs>
            </a:gsLst>
            <a:lin ang="5400000" scaled="0"/>
          </a:gradFill>
          <a:ln w="12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Oval 23">
            <a:extLst>
              <a:ext uri="{FF2B5EF4-FFF2-40B4-BE49-F238E27FC236}">
                <a16:creationId xmlns:a16="http://schemas.microsoft.com/office/drawing/2014/main" id="{92B55930-7AEE-5D44-9452-32A62423A94B}"/>
              </a:ext>
            </a:extLst>
          </p:cNvPr>
          <p:cNvSpPr>
            <a:spLocks noChangeAspect="1"/>
          </p:cNvSpPr>
          <p:nvPr/>
        </p:nvSpPr>
        <p:spPr>
          <a:xfrm>
            <a:off x="5257800" y="3710172"/>
            <a:ext cx="1143000" cy="1143000"/>
          </a:xfrm>
          <a:prstGeom prst="ellipse">
            <a:avLst/>
          </a:prstGeom>
          <a:gradFill>
            <a:gsLst>
              <a:gs pos="63000">
                <a:srgbClr val="6C546C"/>
              </a:gs>
              <a:gs pos="52000">
                <a:srgbClr val="6C546C"/>
              </a:gs>
              <a:gs pos="0">
                <a:schemeClr val="accent2">
                  <a:tint val="67000"/>
                  <a:satMod val="105000"/>
                  <a:lumMod val="110000"/>
                </a:schemeClr>
              </a:gs>
              <a:gs pos="58000">
                <a:srgbClr val="908891"/>
              </a:gs>
              <a:gs pos="23000">
                <a:srgbClr val="6C546C"/>
              </a:gs>
            </a:gsLst>
            <a:lin ang="5400000" scaled="0"/>
          </a:gradFill>
          <a:ln w="12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latin typeface="Arial" panose="020B0604020202020204" pitchFamily="34" charset="0"/>
            </a:endParaRPr>
          </a:p>
        </p:txBody>
      </p:sp>
      <p:sp>
        <p:nvSpPr>
          <p:cNvPr id="25" name="Oval 24">
            <a:extLst>
              <a:ext uri="{FF2B5EF4-FFF2-40B4-BE49-F238E27FC236}">
                <a16:creationId xmlns:a16="http://schemas.microsoft.com/office/drawing/2014/main" id="{FEC0D43E-E1B2-3F4F-89D1-919E69F109F9}"/>
              </a:ext>
            </a:extLst>
          </p:cNvPr>
          <p:cNvSpPr>
            <a:spLocks noChangeAspect="1"/>
          </p:cNvSpPr>
          <p:nvPr/>
        </p:nvSpPr>
        <p:spPr>
          <a:xfrm>
            <a:off x="5260622" y="5021162"/>
            <a:ext cx="1143000" cy="1143000"/>
          </a:xfrm>
          <a:prstGeom prst="ellipse">
            <a:avLst/>
          </a:prstGeom>
          <a:gradFill>
            <a:gsLst>
              <a:gs pos="63000">
                <a:srgbClr val="6C546C"/>
              </a:gs>
              <a:gs pos="52000">
                <a:srgbClr val="6C546C"/>
              </a:gs>
              <a:gs pos="0">
                <a:schemeClr val="accent2">
                  <a:tint val="67000"/>
                  <a:satMod val="105000"/>
                  <a:lumMod val="110000"/>
                </a:schemeClr>
              </a:gs>
              <a:gs pos="58000">
                <a:srgbClr val="908891"/>
              </a:gs>
              <a:gs pos="23000">
                <a:srgbClr val="6C546C"/>
              </a:gs>
            </a:gsLst>
            <a:lin ang="5400000" scaled="0"/>
          </a:gradFill>
          <a:ln w="12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latin typeface="Arial" panose="020B0604020202020204" pitchFamily="34" charset="0"/>
            </a:endParaRPr>
          </a:p>
        </p:txBody>
      </p:sp>
      <p:sp>
        <p:nvSpPr>
          <p:cNvPr id="26" name="TextBox 25">
            <a:extLst>
              <a:ext uri="{FF2B5EF4-FFF2-40B4-BE49-F238E27FC236}">
                <a16:creationId xmlns:a16="http://schemas.microsoft.com/office/drawing/2014/main" id="{B1BF545E-C695-F343-A604-04A305DAE0A3}"/>
              </a:ext>
            </a:extLst>
          </p:cNvPr>
          <p:cNvSpPr txBox="1"/>
          <p:nvPr/>
        </p:nvSpPr>
        <p:spPr>
          <a:xfrm>
            <a:off x="6583680" y="1143729"/>
            <a:ext cx="4724400"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FOOD</a:t>
            </a:r>
          </a:p>
          <a:p>
            <a:r>
              <a:rPr lang="en-US" sz="2800" dirty="0">
                <a:latin typeface="Arial" panose="020B0604020202020204" pitchFamily="34" charset="0"/>
                <a:cs typeface="Arial" panose="020B0604020202020204" pitchFamily="34" charset="0"/>
              </a:rPr>
              <a:t>Get a snack</a:t>
            </a:r>
          </a:p>
        </p:txBody>
      </p:sp>
      <p:sp>
        <p:nvSpPr>
          <p:cNvPr id="27" name="TextBox 26">
            <a:extLst>
              <a:ext uri="{FF2B5EF4-FFF2-40B4-BE49-F238E27FC236}">
                <a16:creationId xmlns:a16="http://schemas.microsoft.com/office/drawing/2014/main" id="{2688F8F8-3C97-7A49-A89A-01080F4E8B09}"/>
              </a:ext>
            </a:extLst>
          </p:cNvPr>
          <p:cNvSpPr txBox="1"/>
          <p:nvPr/>
        </p:nvSpPr>
        <p:spPr>
          <a:xfrm>
            <a:off x="6583680" y="2456810"/>
            <a:ext cx="4724400"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ACTIVITY</a:t>
            </a:r>
          </a:p>
          <a:p>
            <a:r>
              <a:rPr lang="en-US" sz="2800" dirty="0">
                <a:latin typeface="Arial" panose="020B0604020202020204" pitchFamily="34" charset="0"/>
                <a:cs typeface="Arial" panose="020B0604020202020204" pitchFamily="34" charset="0"/>
              </a:rPr>
              <a:t>Move, stretch, wiggle</a:t>
            </a:r>
          </a:p>
        </p:txBody>
      </p:sp>
      <p:sp>
        <p:nvSpPr>
          <p:cNvPr id="28" name="TextBox 27">
            <a:extLst>
              <a:ext uri="{FF2B5EF4-FFF2-40B4-BE49-F238E27FC236}">
                <a16:creationId xmlns:a16="http://schemas.microsoft.com/office/drawing/2014/main" id="{81F22388-F057-2741-9DD2-27697F22070B}"/>
              </a:ext>
            </a:extLst>
          </p:cNvPr>
          <p:cNvSpPr txBox="1"/>
          <p:nvPr/>
        </p:nvSpPr>
        <p:spPr>
          <a:xfrm>
            <a:off x="6583680" y="3712939"/>
            <a:ext cx="4724400"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SENSORY</a:t>
            </a:r>
          </a:p>
          <a:p>
            <a:r>
              <a:rPr lang="en-US" sz="2800" dirty="0">
                <a:latin typeface="Arial" panose="020B0604020202020204" pitchFamily="34" charset="0"/>
                <a:cs typeface="Arial" panose="020B0604020202020204" pitchFamily="34" charset="0"/>
              </a:rPr>
              <a:t>Too hot/cold/scratchy/tight/</a:t>
            </a:r>
          </a:p>
          <a:p>
            <a:r>
              <a:rPr lang="en-US" sz="2800" dirty="0">
                <a:latin typeface="Arial" panose="020B0604020202020204" pitchFamily="34" charset="0"/>
                <a:cs typeface="Arial" panose="020B0604020202020204" pitchFamily="34" charset="0"/>
              </a:rPr>
              <a:t>wet/sticky/mushy?</a:t>
            </a:r>
          </a:p>
        </p:txBody>
      </p:sp>
      <p:sp>
        <p:nvSpPr>
          <p:cNvPr id="29" name="TextBox 28">
            <a:extLst>
              <a:ext uri="{FF2B5EF4-FFF2-40B4-BE49-F238E27FC236}">
                <a16:creationId xmlns:a16="http://schemas.microsoft.com/office/drawing/2014/main" id="{0421165C-7ED4-7B4D-B937-963D1D27B46E}"/>
              </a:ext>
            </a:extLst>
          </p:cNvPr>
          <p:cNvSpPr txBox="1"/>
          <p:nvPr/>
        </p:nvSpPr>
        <p:spPr>
          <a:xfrm>
            <a:off x="6583680" y="5251489"/>
            <a:ext cx="4724400"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THE THREE T’s</a:t>
            </a:r>
          </a:p>
          <a:p>
            <a:r>
              <a:rPr lang="en-US" sz="2800" dirty="0">
                <a:latin typeface="Arial" panose="020B0604020202020204" pitchFamily="34" charset="0"/>
                <a:cs typeface="Arial" panose="020B0604020202020204" pitchFamily="34" charset="0"/>
              </a:rPr>
              <a:t>Tired? Thirsty? Transition?</a:t>
            </a:r>
          </a:p>
        </p:txBody>
      </p:sp>
      <p:sp>
        <p:nvSpPr>
          <p:cNvPr id="33" name="TextBox 32">
            <a:extLst>
              <a:ext uri="{FF2B5EF4-FFF2-40B4-BE49-F238E27FC236}">
                <a16:creationId xmlns:a16="http://schemas.microsoft.com/office/drawing/2014/main" id="{38B9708F-EF32-6F4B-8FC5-120F11FE1190}"/>
              </a:ext>
            </a:extLst>
          </p:cNvPr>
          <p:cNvSpPr txBox="1"/>
          <p:nvPr/>
        </p:nvSpPr>
        <p:spPr>
          <a:xfrm>
            <a:off x="5257800" y="1143000"/>
            <a:ext cx="1130302" cy="1015663"/>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cs typeface="Arial" panose="020B0604020202020204" pitchFamily="34" charset="0"/>
              </a:rPr>
              <a:t>F</a:t>
            </a:r>
          </a:p>
        </p:txBody>
      </p:sp>
      <p:sp>
        <p:nvSpPr>
          <p:cNvPr id="34" name="TextBox 33">
            <a:extLst>
              <a:ext uri="{FF2B5EF4-FFF2-40B4-BE49-F238E27FC236}">
                <a16:creationId xmlns:a16="http://schemas.microsoft.com/office/drawing/2014/main" id="{67E0B7F1-10B7-5E45-ACEA-1B549A825239}"/>
              </a:ext>
            </a:extLst>
          </p:cNvPr>
          <p:cNvSpPr txBox="1"/>
          <p:nvPr/>
        </p:nvSpPr>
        <p:spPr>
          <a:xfrm>
            <a:off x="5302249" y="2516681"/>
            <a:ext cx="1130302" cy="1015663"/>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cs typeface="Arial" panose="020B0604020202020204" pitchFamily="34" charset="0"/>
              </a:rPr>
              <a:t>A</a:t>
            </a:r>
          </a:p>
        </p:txBody>
      </p:sp>
      <p:sp>
        <p:nvSpPr>
          <p:cNvPr id="35" name="TextBox 34">
            <a:extLst>
              <a:ext uri="{FF2B5EF4-FFF2-40B4-BE49-F238E27FC236}">
                <a16:creationId xmlns:a16="http://schemas.microsoft.com/office/drawing/2014/main" id="{499CC2FE-A4F1-554D-B939-9CE42F37041A}"/>
              </a:ext>
            </a:extLst>
          </p:cNvPr>
          <p:cNvSpPr txBox="1"/>
          <p:nvPr/>
        </p:nvSpPr>
        <p:spPr>
          <a:xfrm>
            <a:off x="5300984" y="3819492"/>
            <a:ext cx="1130302" cy="1015663"/>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cs typeface="Arial" panose="020B0604020202020204" pitchFamily="34" charset="0"/>
              </a:rPr>
              <a:t>S</a:t>
            </a:r>
          </a:p>
        </p:txBody>
      </p:sp>
      <p:sp>
        <p:nvSpPr>
          <p:cNvPr id="36" name="TextBox 35">
            <a:extLst>
              <a:ext uri="{FF2B5EF4-FFF2-40B4-BE49-F238E27FC236}">
                <a16:creationId xmlns:a16="http://schemas.microsoft.com/office/drawing/2014/main" id="{CDC4FE6B-9CD7-F34F-8BB2-58A1E277172F}"/>
              </a:ext>
            </a:extLst>
          </p:cNvPr>
          <p:cNvSpPr txBox="1"/>
          <p:nvPr/>
        </p:nvSpPr>
        <p:spPr>
          <a:xfrm>
            <a:off x="5295906" y="5179329"/>
            <a:ext cx="1130302" cy="1015663"/>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cs typeface="Arial" panose="020B0604020202020204" pitchFamily="34" charset="0"/>
              </a:rPr>
              <a:t>T</a:t>
            </a:r>
          </a:p>
        </p:txBody>
      </p:sp>
    </p:spTree>
    <p:extLst>
      <p:ext uri="{BB962C8B-B14F-4D97-AF65-F5344CB8AC3E}">
        <p14:creationId xmlns:p14="http://schemas.microsoft.com/office/powerpoint/2010/main" val="1551522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74828" y="844284"/>
            <a:ext cx="3688156" cy="404850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dirty="0">
                <a:solidFill>
                  <a:srgbClr val="FFFFFF"/>
                </a:solidFill>
                <a:latin typeface="+mj-lt"/>
                <a:ea typeface="+mj-ea"/>
                <a:cs typeface="+mj-cs"/>
              </a:rPr>
              <a:t>Teaching and </a:t>
            </a:r>
          </a:p>
          <a:p>
            <a:pPr algn="ctr">
              <a:lnSpc>
                <a:spcPct val="90000"/>
              </a:lnSpc>
              <a:spcBef>
                <a:spcPct val="0"/>
              </a:spcBef>
              <a:spcAft>
                <a:spcPts val="600"/>
              </a:spcAft>
            </a:pPr>
            <a:r>
              <a:rPr lang="en-US" sz="4800" dirty="0">
                <a:solidFill>
                  <a:srgbClr val="FFFFFF"/>
                </a:solidFill>
                <a:latin typeface="+mj-lt"/>
                <a:ea typeface="+mj-ea"/>
                <a:cs typeface="+mj-cs"/>
              </a:rPr>
              <a:t>Practicing Regulation</a:t>
            </a:r>
          </a:p>
          <a:p>
            <a:pPr algn="r">
              <a:lnSpc>
                <a:spcPct val="90000"/>
              </a:lnSpc>
              <a:spcBef>
                <a:spcPct val="0"/>
              </a:spcBef>
              <a:spcAft>
                <a:spcPts val="600"/>
              </a:spcAft>
            </a:pPr>
            <a:endParaRPr lang="en-US" sz="4000" dirty="0">
              <a:solidFill>
                <a:srgbClr val="FFFFFF"/>
              </a:solidFill>
              <a:latin typeface="+mj-lt"/>
              <a:ea typeface="+mj-ea"/>
              <a:cs typeface="+mj-cs"/>
            </a:endParaRPr>
          </a:p>
        </p:txBody>
      </p:sp>
      <p:pic>
        <p:nvPicPr>
          <p:cNvPr id="5" name="Picture 4">
            <a:extLst>
              <a:ext uri="{FF2B5EF4-FFF2-40B4-BE49-F238E27FC236}">
                <a16:creationId xmlns:a16="http://schemas.microsoft.com/office/drawing/2014/main" id="{7913DC1F-BB66-4A4E-86E9-F36FC575A0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18"/>
          <a:stretch/>
        </p:blipFill>
        <p:spPr>
          <a:xfrm>
            <a:off x="7939668" y="10"/>
            <a:ext cx="4252332" cy="6857990"/>
          </a:xfrm>
          <a:prstGeom prst="rect">
            <a:avLst/>
          </a:prstGeom>
        </p:spPr>
      </p:pic>
      <p:sp>
        <p:nvSpPr>
          <p:cNvPr id="10" name="TextBox 9">
            <a:extLst>
              <a:ext uri="{FF2B5EF4-FFF2-40B4-BE49-F238E27FC236}">
                <a16:creationId xmlns:a16="http://schemas.microsoft.com/office/drawing/2014/main" id="{BA2343A4-C212-854F-96C6-2047658F63F7}"/>
              </a:ext>
            </a:extLst>
          </p:cNvPr>
          <p:cNvSpPr txBox="1"/>
          <p:nvPr/>
        </p:nvSpPr>
        <p:spPr>
          <a:xfrm>
            <a:off x="7008753" y="5623891"/>
            <a:ext cx="5887767" cy="1000274"/>
          </a:xfrm>
          <a:prstGeom prst="rect">
            <a:avLst/>
          </a:prstGeom>
          <a:noFill/>
        </p:spPr>
        <p:txBody>
          <a:bodyPr wrap="square" rtlCol="0">
            <a:spAutoFit/>
          </a:bodyPr>
          <a:lstStyle/>
          <a:p>
            <a:pPr algn="ctr">
              <a:spcAft>
                <a:spcPts val="600"/>
              </a:spcAft>
            </a:pPr>
            <a:r>
              <a:rPr lang="en-US" sz="3600" i="1" dirty="0">
                <a:solidFill>
                  <a:schemeClr val="bg1">
                    <a:lumMod val="85000"/>
                  </a:schemeClr>
                </a:solidFill>
                <a:latin typeface="Arial" panose="020B0604020202020204" pitchFamily="34" charset="0"/>
              </a:rPr>
              <a:t>Be the safe place</a:t>
            </a:r>
          </a:p>
          <a:p>
            <a:pPr>
              <a:spcAft>
                <a:spcPts val="600"/>
              </a:spcAft>
            </a:pPr>
            <a:endParaRPr lang="en-US" dirty="0">
              <a:latin typeface="Arial" panose="020B0604020202020204" pitchFamily="34" charset="0"/>
            </a:endParaRPr>
          </a:p>
        </p:txBody>
      </p:sp>
      <p:graphicFrame>
        <p:nvGraphicFramePr>
          <p:cNvPr id="27" name="TextBox 5">
            <a:extLst>
              <a:ext uri="{FF2B5EF4-FFF2-40B4-BE49-F238E27FC236}">
                <a16:creationId xmlns:a16="http://schemas.microsoft.com/office/drawing/2014/main" id="{43D68AB1-2B49-5AA2-8EDA-03E26F7ED414}"/>
              </a:ext>
            </a:extLst>
          </p:cNvPr>
          <p:cNvGraphicFramePr/>
          <p:nvPr>
            <p:extLst>
              <p:ext uri="{D42A27DB-BD31-4B8C-83A1-F6EECF244321}">
                <p14:modId xmlns:p14="http://schemas.microsoft.com/office/powerpoint/2010/main" val="3641493100"/>
              </p:ext>
            </p:extLst>
          </p:nvPr>
        </p:nvGraphicFramePr>
        <p:xfrm>
          <a:off x="4087706" y="844284"/>
          <a:ext cx="3890350" cy="55460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7966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EC34-BF92-604B-9A55-E8CE3914DF69}"/>
              </a:ext>
            </a:extLst>
          </p:cNvPr>
          <p:cNvSpPr>
            <a:spLocks noGrp="1"/>
          </p:cNvSpPr>
          <p:nvPr>
            <p:ph type="title"/>
          </p:nvPr>
        </p:nvSpPr>
        <p:spPr>
          <a:xfrm>
            <a:off x="533559" y="739650"/>
            <a:ext cx="9301551" cy="1609344"/>
          </a:xfrm>
        </p:spPr>
        <p:txBody>
          <a:bodyPr vert="horz" lIns="91440" tIns="45720" rIns="91440" bIns="45720" rtlCol="0" anchor="ctr">
            <a:normAutofit fontScale="90000"/>
          </a:bodyPr>
          <a:lstStyle/>
          <a:p>
            <a:r>
              <a:rPr lang="en-US" sz="4900" b="0" cap="all" dirty="0"/>
              <a:t>4  Tools To </a:t>
            </a:r>
            <a:r>
              <a:rPr lang="en-US" sz="4900" i="1" cap="all" dirty="0"/>
              <a:t>Teach </a:t>
            </a:r>
            <a:r>
              <a:rPr lang="en-US" sz="4900" b="0" cap="all" dirty="0"/>
              <a:t>Regulation</a:t>
            </a:r>
            <a:br>
              <a:rPr lang="en-US" sz="4900" b="0" cap="all" dirty="0"/>
            </a:br>
            <a:br>
              <a:rPr lang="en-US" sz="4900" b="0" cap="all" dirty="0"/>
            </a:br>
            <a:endParaRPr lang="en-US" sz="5400" b="0" cap="all" dirty="0"/>
          </a:p>
        </p:txBody>
      </p:sp>
      <p:sp>
        <p:nvSpPr>
          <p:cNvPr id="3" name="TextBox 2">
            <a:extLst>
              <a:ext uri="{FF2B5EF4-FFF2-40B4-BE49-F238E27FC236}">
                <a16:creationId xmlns:a16="http://schemas.microsoft.com/office/drawing/2014/main" id="{0B6DFD87-C644-D15F-2D75-9BDCB0472D30}"/>
              </a:ext>
            </a:extLst>
          </p:cNvPr>
          <p:cNvSpPr txBox="1"/>
          <p:nvPr/>
        </p:nvSpPr>
        <p:spPr>
          <a:xfrm>
            <a:off x="1135701" y="2262582"/>
            <a:ext cx="6110598" cy="4050792"/>
          </a:xfrm>
          <a:prstGeom prst="rect">
            <a:avLst/>
          </a:prstGeom>
        </p:spPr>
        <p:txBody>
          <a:bodyPr vert="horz" lIns="91440" tIns="45720" rIns="91440" bIns="45720" rtlCol="0">
            <a:normAutofit/>
          </a:bodyPr>
          <a:lstStyle/>
          <a:p>
            <a:pPr marL="342900" indent="-182880" defTabSz="914400">
              <a:lnSpc>
                <a:spcPct val="90000"/>
              </a:lnSpc>
              <a:spcAft>
                <a:spcPts val="600"/>
              </a:spcAft>
              <a:buClr>
                <a:schemeClr val="accent1">
                  <a:lumMod val="75000"/>
                </a:schemeClr>
              </a:buClr>
              <a:buSzPct val="85000"/>
              <a:buFont typeface="Wingdings" pitchFamily="2" charset="2"/>
              <a:buChar char="§"/>
            </a:pPr>
            <a:endParaRPr lang="en-US" dirty="0"/>
          </a:p>
        </p:txBody>
      </p:sp>
      <p:pic>
        <p:nvPicPr>
          <p:cNvPr id="7" name="Picture 6">
            <a:extLst>
              <a:ext uri="{FF2B5EF4-FFF2-40B4-BE49-F238E27FC236}">
                <a16:creationId xmlns:a16="http://schemas.microsoft.com/office/drawing/2014/main" id="{04F23C8D-2936-9A40-66B9-776B58B6797D}"/>
              </a:ext>
            </a:extLst>
          </p:cNvPr>
          <p:cNvPicPr>
            <a:picLocks noChangeAspect="1"/>
          </p:cNvPicPr>
          <p:nvPr/>
        </p:nvPicPr>
        <p:blipFill>
          <a:blip r:embed="rId3"/>
          <a:stretch>
            <a:fillRect/>
          </a:stretch>
        </p:blipFill>
        <p:spPr>
          <a:xfrm>
            <a:off x="533559" y="1709795"/>
            <a:ext cx="683145" cy="679549"/>
          </a:xfrm>
          <a:prstGeom prst="rect">
            <a:avLst/>
          </a:prstGeom>
        </p:spPr>
      </p:pic>
      <p:pic>
        <p:nvPicPr>
          <p:cNvPr id="8" name="Picture 7">
            <a:extLst>
              <a:ext uri="{FF2B5EF4-FFF2-40B4-BE49-F238E27FC236}">
                <a16:creationId xmlns:a16="http://schemas.microsoft.com/office/drawing/2014/main" id="{EEE813B6-7A3E-132B-2426-9DAB358D991A}"/>
              </a:ext>
            </a:extLst>
          </p:cNvPr>
          <p:cNvPicPr>
            <a:picLocks noChangeAspect="1"/>
          </p:cNvPicPr>
          <p:nvPr/>
        </p:nvPicPr>
        <p:blipFill>
          <a:blip r:embed="rId3"/>
          <a:stretch>
            <a:fillRect/>
          </a:stretch>
        </p:blipFill>
        <p:spPr>
          <a:xfrm>
            <a:off x="557212" y="3848646"/>
            <a:ext cx="683145" cy="679550"/>
          </a:xfrm>
          <a:prstGeom prst="rect">
            <a:avLst/>
          </a:prstGeom>
        </p:spPr>
      </p:pic>
      <p:pic>
        <p:nvPicPr>
          <p:cNvPr id="9" name="Picture 8">
            <a:extLst>
              <a:ext uri="{FF2B5EF4-FFF2-40B4-BE49-F238E27FC236}">
                <a16:creationId xmlns:a16="http://schemas.microsoft.com/office/drawing/2014/main" id="{C124B601-D8BA-5BC1-8A6E-D1ABDF70B921}"/>
              </a:ext>
            </a:extLst>
          </p:cNvPr>
          <p:cNvPicPr>
            <a:picLocks noChangeAspect="1"/>
          </p:cNvPicPr>
          <p:nvPr/>
        </p:nvPicPr>
        <p:blipFill>
          <a:blip r:embed="rId4"/>
          <a:stretch>
            <a:fillRect/>
          </a:stretch>
        </p:blipFill>
        <p:spPr>
          <a:xfrm>
            <a:off x="587291" y="2741624"/>
            <a:ext cx="683145" cy="677969"/>
          </a:xfrm>
          <a:prstGeom prst="rect">
            <a:avLst/>
          </a:prstGeom>
        </p:spPr>
      </p:pic>
      <p:pic>
        <p:nvPicPr>
          <p:cNvPr id="10" name="Picture 9">
            <a:extLst>
              <a:ext uri="{FF2B5EF4-FFF2-40B4-BE49-F238E27FC236}">
                <a16:creationId xmlns:a16="http://schemas.microsoft.com/office/drawing/2014/main" id="{DB4C3B0A-588B-BB95-D86E-C04BC4A948C2}"/>
              </a:ext>
            </a:extLst>
          </p:cNvPr>
          <p:cNvPicPr>
            <a:picLocks noChangeAspect="1"/>
          </p:cNvPicPr>
          <p:nvPr/>
        </p:nvPicPr>
        <p:blipFill>
          <a:blip r:embed="rId5"/>
          <a:stretch>
            <a:fillRect/>
          </a:stretch>
        </p:blipFill>
        <p:spPr>
          <a:xfrm>
            <a:off x="548799" y="5006384"/>
            <a:ext cx="683145" cy="677969"/>
          </a:xfrm>
          <a:prstGeom prst="rect">
            <a:avLst/>
          </a:prstGeom>
        </p:spPr>
      </p:pic>
      <p:sp>
        <p:nvSpPr>
          <p:cNvPr id="6" name="TextBox 5">
            <a:extLst>
              <a:ext uri="{FF2B5EF4-FFF2-40B4-BE49-F238E27FC236}">
                <a16:creationId xmlns:a16="http://schemas.microsoft.com/office/drawing/2014/main" id="{9DCD37AB-D9B1-C2A0-5566-84533F2B3B94}"/>
              </a:ext>
            </a:extLst>
          </p:cNvPr>
          <p:cNvSpPr txBox="1"/>
          <p:nvPr/>
        </p:nvSpPr>
        <p:spPr>
          <a:xfrm>
            <a:off x="1524000" y="1784394"/>
            <a:ext cx="7239000" cy="584775"/>
          </a:xfrm>
          <a:prstGeom prst="rect">
            <a:avLst/>
          </a:prstGeom>
          <a:noFill/>
        </p:spPr>
        <p:txBody>
          <a:bodyPr wrap="square" rtlCol="0">
            <a:spAutoFit/>
          </a:bodyPr>
          <a:lstStyle/>
          <a:p>
            <a:r>
              <a:rPr lang="en-US" sz="3200" dirty="0"/>
              <a:t> Engine Plates</a:t>
            </a:r>
          </a:p>
        </p:txBody>
      </p:sp>
      <p:sp>
        <p:nvSpPr>
          <p:cNvPr id="11" name="TextBox 10">
            <a:extLst>
              <a:ext uri="{FF2B5EF4-FFF2-40B4-BE49-F238E27FC236}">
                <a16:creationId xmlns:a16="http://schemas.microsoft.com/office/drawing/2014/main" id="{155D23D5-960B-F7B8-BE2E-6BF469B8BDC6}"/>
              </a:ext>
            </a:extLst>
          </p:cNvPr>
          <p:cNvSpPr txBox="1"/>
          <p:nvPr/>
        </p:nvSpPr>
        <p:spPr>
          <a:xfrm>
            <a:off x="1524000" y="2818999"/>
            <a:ext cx="5334000" cy="584775"/>
          </a:xfrm>
          <a:prstGeom prst="rect">
            <a:avLst/>
          </a:prstGeom>
          <a:noFill/>
        </p:spPr>
        <p:txBody>
          <a:bodyPr wrap="square" rtlCol="0">
            <a:spAutoFit/>
          </a:bodyPr>
          <a:lstStyle/>
          <a:p>
            <a:r>
              <a:rPr lang="en-US" sz="3200" dirty="0"/>
              <a:t>Just Breathe- Glitter Jars</a:t>
            </a:r>
          </a:p>
        </p:txBody>
      </p:sp>
      <p:sp>
        <p:nvSpPr>
          <p:cNvPr id="12" name="TextBox 11">
            <a:extLst>
              <a:ext uri="{FF2B5EF4-FFF2-40B4-BE49-F238E27FC236}">
                <a16:creationId xmlns:a16="http://schemas.microsoft.com/office/drawing/2014/main" id="{1F29BA9A-2ADB-A3BA-060A-569CA45880B5}"/>
              </a:ext>
            </a:extLst>
          </p:cNvPr>
          <p:cNvSpPr txBox="1"/>
          <p:nvPr/>
        </p:nvSpPr>
        <p:spPr>
          <a:xfrm>
            <a:off x="1554480" y="3962220"/>
            <a:ext cx="6421566" cy="892552"/>
          </a:xfrm>
          <a:prstGeom prst="rect">
            <a:avLst/>
          </a:prstGeom>
          <a:noFill/>
        </p:spPr>
        <p:txBody>
          <a:bodyPr wrap="square" rtlCol="0">
            <a:spAutoFit/>
          </a:bodyPr>
          <a:lstStyle/>
          <a:p>
            <a:r>
              <a:rPr lang="en-US" sz="2800" dirty="0"/>
              <a:t>Teach Breathing:  </a:t>
            </a:r>
            <a:r>
              <a:rPr lang="en-US" sz="2400" dirty="0"/>
              <a:t>Soup Activity/ </a:t>
            </a:r>
          </a:p>
          <a:p>
            <a:r>
              <a:rPr lang="en-US" sz="2400" dirty="0"/>
              <a:t>Blow out the Candle/Smell the Flower </a:t>
            </a:r>
            <a:endParaRPr lang="en-US" sz="3200" dirty="0"/>
          </a:p>
        </p:txBody>
      </p:sp>
      <p:sp>
        <p:nvSpPr>
          <p:cNvPr id="13" name="TextBox 12">
            <a:extLst>
              <a:ext uri="{FF2B5EF4-FFF2-40B4-BE49-F238E27FC236}">
                <a16:creationId xmlns:a16="http://schemas.microsoft.com/office/drawing/2014/main" id="{17D0B050-B338-CA28-B0D0-BB6B8A2809D5}"/>
              </a:ext>
            </a:extLst>
          </p:cNvPr>
          <p:cNvSpPr txBox="1"/>
          <p:nvPr/>
        </p:nvSpPr>
        <p:spPr>
          <a:xfrm>
            <a:off x="1524000" y="5171200"/>
            <a:ext cx="5533239" cy="1384995"/>
          </a:xfrm>
          <a:prstGeom prst="rect">
            <a:avLst/>
          </a:prstGeom>
          <a:noFill/>
        </p:spPr>
        <p:txBody>
          <a:bodyPr wrap="square" rtlCol="0">
            <a:spAutoFit/>
          </a:bodyPr>
          <a:lstStyle/>
          <a:p>
            <a:r>
              <a:rPr lang="en-US" sz="2800" i="1" dirty="0"/>
              <a:t>Cosmic Kids or Kid’s Choice https://cosmickids.com</a:t>
            </a:r>
          </a:p>
          <a:p>
            <a:endParaRPr lang="en-US" sz="2800" i="1" dirty="0"/>
          </a:p>
        </p:txBody>
      </p:sp>
      <p:sp>
        <p:nvSpPr>
          <p:cNvPr id="14" name="TextBox 13">
            <a:extLst>
              <a:ext uri="{FF2B5EF4-FFF2-40B4-BE49-F238E27FC236}">
                <a16:creationId xmlns:a16="http://schemas.microsoft.com/office/drawing/2014/main" id="{DD2EE439-788F-3658-B308-965C1797B551}"/>
              </a:ext>
            </a:extLst>
          </p:cNvPr>
          <p:cNvSpPr txBox="1"/>
          <p:nvPr/>
        </p:nvSpPr>
        <p:spPr>
          <a:xfrm>
            <a:off x="6973888" y="4134187"/>
            <a:ext cx="4514850" cy="1938992"/>
          </a:xfrm>
          <a:prstGeom prst="rect">
            <a:avLst/>
          </a:prstGeom>
          <a:noFill/>
        </p:spPr>
        <p:txBody>
          <a:bodyPr wrap="square" rtlCol="0">
            <a:spAutoFit/>
          </a:bodyPr>
          <a:lstStyle/>
          <a:p>
            <a:pPr algn="ctr"/>
            <a:r>
              <a:rPr lang="en-US" sz="4000" i="1" dirty="0"/>
              <a:t>Practice the skill if you want to master </a:t>
            </a:r>
          </a:p>
          <a:p>
            <a:pPr algn="ctr"/>
            <a:r>
              <a:rPr lang="en-US" sz="4000" i="1" dirty="0"/>
              <a:t>the skill </a:t>
            </a:r>
            <a:endParaRPr lang="en-US" sz="4400" i="1" dirty="0"/>
          </a:p>
        </p:txBody>
      </p:sp>
      <p:pic>
        <p:nvPicPr>
          <p:cNvPr id="5" name="Picture 4">
            <a:extLst>
              <a:ext uri="{FF2B5EF4-FFF2-40B4-BE49-F238E27FC236}">
                <a16:creationId xmlns:a16="http://schemas.microsoft.com/office/drawing/2014/main" id="{EEB4419C-A399-F730-4169-BCEE23C6CCE8}"/>
              </a:ext>
            </a:extLst>
          </p:cNvPr>
          <p:cNvPicPr>
            <a:picLocks noChangeAspect="1"/>
          </p:cNvPicPr>
          <p:nvPr/>
        </p:nvPicPr>
        <p:blipFill rotWithShape="1">
          <a:blip r:embed="rId6"/>
          <a:srcRect l="13007" t="9703" r="12355" b="11822"/>
          <a:stretch/>
        </p:blipFill>
        <p:spPr>
          <a:xfrm rot="1653160">
            <a:off x="8113619" y="762126"/>
            <a:ext cx="2828067" cy="2973482"/>
          </a:xfrm>
          <a:prstGeom prst="rect">
            <a:avLst/>
          </a:prstGeom>
        </p:spPr>
      </p:pic>
    </p:spTree>
    <p:extLst>
      <p:ext uri="{BB962C8B-B14F-4D97-AF65-F5344CB8AC3E}">
        <p14:creationId xmlns:p14="http://schemas.microsoft.com/office/powerpoint/2010/main" val="1229348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dirty="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dirty="0">
              <a:solidFill>
                <a:schemeClr val="tx1"/>
              </a:solidFill>
              <a:latin typeface="Amasis MT Pro" panose="02040504050005020304" pitchFamily="18" charset="0"/>
              <a:ea typeface="+mn-ea"/>
              <a:cs typeface="+mn-cs"/>
            </a:endParaRPr>
          </a:p>
          <a:p>
            <a:endParaRPr lang="en-US" dirty="0"/>
          </a:p>
        </p:txBody>
      </p:sp>
      <p:sp>
        <p:nvSpPr>
          <p:cNvPr id="11" name="TextBox 10">
            <a:extLst>
              <a:ext uri="{FF2B5EF4-FFF2-40B4-BE49-F238E27FC236}">
                <a16:creationId xmlns:a16="http://schemas.microsoft.com/office/drawing/2014/main" id="{22C4554E-1B68-4E4C-ABD3-E525D4D34299}"/>
              </a:ext>
            </a:extLst>
          </p:cNvPr>
          <p:cNvSpPr txBox="1"/>
          <p:nvPr/>
        </p:nvSpPr>
        <p:spPr>
          <a:xfrm>
            <a:off x="2202426" y="522437"/>
            <a:ext cx="7305368" cy="1446550"/>
          </a:xfrm>
          <a:prstGeom prst="rect">
            <a:avLst/>
          </a:prstGeom>
          <a:noFill/>
        </p:spPr>
        <p:txBody>
          <a:bodyPr wrap="square">
            <a:spAutoFit/>
          </a:bodyPr>
          <a:lstStyle/>
          <a:p>
            <a:pPr algn="ctr"/>
            <a:r>
              <a:rPr lang="en-US" sz="4400" b="1" dirty="0"/>
              <a:t>Trauma Informed, Adoption Competent Parenting</a:t>
            </a:r>
          </a:p>
        </p:txBody>
      </p:sp>
      <p:sp>
        <p:nvSpPr>
          <p:cNvPr id="17" name="Rectangle: Rounded Corners 4">
            <a:extLst>
              <a:ext uri="{FF2B5EF4-FFF2-40B4-BE49-F238E27FC236}">
                <a16:creationId xmlns:a16="http://schemas.microsoft.com/office/drawing/2014/main" id="{4D04C194-070F-4417-858D-900AD7BEDBF8}"/>
              </a:ext>
            </a:extLst>
          </p:cNvPr>
          <p:cNvSpPr txBox="1"/>
          <p:nvPr/>
        </p:nvSpPr>
        <p:spPr>
          <a:xfrm>
            <a:off x="6872290" y="2328329"/>
            <a:ext cx="3972528" cy="20984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endParaRPr lang="en-US" sz="4100" kern="1200" dirty="0"/>
          </a:p>
        </p:txBody>
      </p:sp>
      <p:sp>
        <p:nvSpPr>
          <p:cNvPr id="22" name="Rectangle: Rounded Corners 21">
            <a:extLst>
              <a:ext uri="{FF2B5EF4-FFF2-40B4-BE49-F238E27FC236}">
                <a16:creationId xmlns:a16="http://schemas.microsoft.com/office/drawing/2014/main" id="{7A57516F-B2A4-4C12-BF94-C491A71B87B9}"/>
              </a:ext>
            </a:extLst>
          </p:cNvPr>
          <p:cNvSpPr/>
          <p:nvPr/>
        </p:nvSpPr>
        <p:spPr>
          <a:xfrm>
            <a:off x="1230426" y="2413079"/>
            <a:ext cx="4164809" cy="2644654"/>
          </a:xfrm>
          <a:prstGeom prst="roundRect">
            <a:avLst>
              <a:gd name="adj" fmla="val 10000"/>
            </a:avLst>
          </a:prstGeom>
          <a:solidFill>
            <a:schemeClr val="accent1">
              <a:lumMod val="75000"/>
              <a:alpha val="90000"/>
            </a:schemeClr>
          </a:solid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grpSp>
        <p:nvGrpSpPr>
          <p:cNvPr id="25" name="Group 24">
            <a:extLst>
              <a:ext uri="{FF2B5EF4-FFF2-40B4-BE49-F238E27FC236}">
                <a16:creationId xmlns:a16="http://schemas.microsoft.com/office/drawing/2014/main" id="{52EB18D3-56EB-492B-BF19-460FFAEFC327}"/>
              </a:ext>
            </a:extLst>
          </p:cNvPr>
          <p:cNvGrpSpPr/>
          <p:nvPr/>
        </p:nvGrpSpPr>
        <p:grpSpPr>
          <a:xfrm>
            <a:off x="6824773" y="2419435"/>
            <a:ext cx="4164809" cy="2644654"/>
            <a:chOff x="463943" y="908844"/>
            <a:chExt cx="4164809" cy="2644654"/>
          </a:xfrm>
          <a:solidFill>
            <a:schemeClr val="accent1">
              <a:lumMod val="75000"/>
            </a:schemeClr>
          </a:solidFill>
        </p:grpSpPr>
        <p:sp>
          <p:nvSpPr>
            <p:cNvPr id="29" name="Rectangle: Rounded Corners 28">
              <a:extLst>
                <a:ext uri="{FF2B5EF4-FFF2-40B4-BE49-F238E27FC236}">
                  <a16:creationId xmlns:a16="http://schemas.microsoft.com/office/drawing/2014/main" id="{35D03E18-FE89-494C-A8D5-4601EBC82D64}"/>
                </a:ext>
              </a:extLst>
            </p:cNvPr>
            <p:cNvSpPr/>
            <p:nvPr/>
          </p:nvSpPr>
          <p:spPr>
            <a:xfrm>
              <a:off x="463943" y="908844"/>
              <a:ext cx="4164809" cy="2644654"/>
            </a:xfrm>
            <a:prstGeom prst="roundRect">
              <a:avLst>
                <a:gd name="adj" fmla="val 10000"/>
              </a:avLst>
            </a:prstGeom>
            <a:grp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31" name="Rectangle: Rounded Corners 4">
              <a:extLst>
                <a:ext uri="{FF2B5EF4-FFF2-40B4-BE49-F238E27FC236}">
                  <a16:creationId xmlns:a16="http://schemas.microsoft.com/office/drawing/2014/main" id="{2AFC3D54-7538-4FFC-B44F-A159680DC1B9}"/>
                </a:ext>
              </a:extLst>
            </p:cNvPr>
            <p:cNvSpPr txBox="1"/>
            <p:nvPr/>
          </p:nvSpPr>
          <p:spPr>
            <a:xfrm>
              <a:off x="541402" y="986303"/>
              <a:ext cx="4009891" cy="2489736"/>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endParaRPr lang="en-US" sz="4100" kern="1200" dirty="0"/>
            </a:p>
          </p:txBody>
        </p:sp>
      </p:grpSp>
      <p:grpSp>
        <p:nvGrpSpPr>
          <p:cNvPr id="12" name="Group 11">
            <a:extLst>
              <a:ext uri="{FF2B5EF4-FFF2-40B4-BE49-F238E27FC236}">
                <a16:creationId xmlns:a16="http://schemas.microsoft.com/office/drawing/2014/main" id="{1B9FE1E8-2886-48E6-A819-A6B86DE152DF}"/>
              </a:ext>
            </a:extLst>
          </p:cNvPr>
          <p:cNvGrpSpPr/>
          <p:nvPr/>
        </p:nvGrpSpPr>
        <p:grpSpPr>
          <a:xfrm>
            <a:off x="1661703" y="2925325"/>
            <a:ext cx="4164809" cy="2644654"/>
            <a:chOff x="463943" y="908844"/>
            <a:chExt cx="4164809" cy="2644654"/>
          </a:xfrm>
        </p:grpSpPr>
        <p:sp>
          <p:nvSpPr>
            <p:cNvPr id="13" name="Rectangle: Rounded Corners 12">
              <a:extLst>
                <a:ext uri="{FF2B5EF4-FFF2-40B4-BE49-F238E27FC236}">
                  <a16:creationId xmlns:a16="http://schemas.microsoft.com/office/drawing/2014/main" id="{DD49804A-24B8-458D-AA64-E914C218448B}"/>
                </a:ext>
              </a:extLst>
            </p:cNvPr>
            <p:cNvSpPr/>
            <p:nvPr/>
          </p:nvSpPr>
          <p:spPr>
            <a:xfrm>
              <a:off x="463943" y="908844"/>
              <a:ext cx="4164809" cy="2644654"/>
            </a:xfrm>
            <a:prstGeom prst="roundRect">
              <a:avLst>
                <a:gd name="adj" fmla="val 10000"/>
              </a:avLst>
            </a:pr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14" name="Rectangle: Rounded Corners 4">
              <a:extLst>
                <a:ext uri="{FF2B5EF4-FFF2-40B4-BE49-F238E27FC236}">
                  <a16:creationId xmlns:a16="http://schemas.microsoft.com/office/drawing/2014/main" id="{FAC78D12-DCF7-46C0-BF69-F720A6493A0F}"/>
                </a:ext>
              </a:extLst>
            </p:cNvPr>
            <p:cNvSpPr txBox="1"/>
            <p:nvPr/>
          </p:nvSpPr>
          <p:spPr>
            <a:xfrm>
              <a:off x="541402" y="986303"/>
              <a:ext cx="4009891" cy="24897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kern="1200"/>
                <a:t>Session 5:</a:t>
              </a:r>
              <a:endParaRPr lang="en-US" sz="4100" kern="1200"/>
            </a:p>
          </p:txBody>
        </p:sp>
      </p:grpSp>
      <p:grpSp>
        <p:nvGrpSpPr>
          <p:cNvPr id="18" name="Group 17">
            <a:extLst>
              <a:ext uri="{FF2B5EF4-FFF2-40B4-BE49-F238E27FC236}">
                <a16:creationId xmlns:a16="http://schemas.microsoft.com/office/drawing/2014/main" id="{977A567C-5716-4D29-AEFD-2E9C3D17A0EE}"/>
              </a:ext>
            </a:extLst>
          </p:cNvPr>
          <p:cNvGrpSpPr/>
          <p:nvPr/>
        </p:nvGrpSpPr>
        <p:grpSpPr>
          <a:xfrm>
            <a:off x="7353600" y="2925325"/>
            <a:ext cx="4164809" cy="2644654"/>
            <a:chOff x="463943" y="908844"/>
            <a:chExt cx="4164809" cy="2644654"/>
          </a:xfrm>
        </p:grpSpPr>
        <p:sp>
          <p:nvSpPr>
            <p:cNvPr id="19" name="Rectangle: Rounded Corners 18">
              <a:extLst>
                <a:ext uri="{FF2B5EF4-FFF2-40B4-BE49-F238E27FC236}">
                  <a16:creationId xmlns:a16="http://schemas.microsoft.com/office/drawing/2014/main" id="{7F407281-06EF-4078-BE19-DAF112126022}"/>
                </a:ext>
              </a:extLst>
            </p:cNvPr>
            <p:cNvSpPr/>
            <p:nvPr/>
          </p:nvSpPr>
          <p:spPr>
            <a:xfrm>
              <a:off x="463943" y="908844"/>
              <a:ext cx="4164809" cy="2644654"/>
            </a:xfrm>
            <a:prstGeom prst="roundRect">
              <a:avLst>
                <a:gd name="adj" fmla="val 10000"/>
              </a:avLst>
            </a:pr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20" name="Rectangle: Rounded Corners 4">
              <a:extLst>
                <a:ext uri="{FF2B5EF4-FFF2-40B4-BE49-F238E27FC236}">
                  <a16:creationId xmlns:a16="http://schemas.microsoft.com/office/drawing/2014/main" id="{7CA7178A-7A46-4843-B7D4-AFA3DF7107C9}"/>
                </a:ext>
              </a:extLst>
            </p:cNvPr>
            <p:cNvSpPr txBox="1"/>
            <p:nvPr/>
          </p:nvSpPr>
          <p:spPr>
            <a:xfrm>
              <a:off x="541402" y="986303"/>
              <a:ext cx="4009891" cy="24897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endParaRPr lang="en-US" sz="4100" kern="1200" dirty="0"/>
            </a:p>
          </p:txBody>
        </p:sp>
      </p:grpSp>
      <p:sp>
        <p:nvSpPr>
          <p:cNvPr id="5" name="TextBox 4">
            <a:extLst>
              <a:ext uri="{FF2B5EF4-FFF2-40B4-BE49-F238E27FC236}">
                <a16:creationId xmlns:a16="http://schemas.microsoft.com/office/drawing/2014/main" id="{3DED5ABA-B670-4083-9EE9-A0A26275103C}"/>
              </a:ext>
            </a:extLst>
          </p:cNvPr>
          <p:cNvSpPr txBox="1"/>
          <p:nvPr/>
        </p:nvSpPr>
        <p:spPr>
          <a:xfrm>
            <a:off x="7697564" y="3202023"/>
            <a:ext cx="3524882" cy="2062103"/>
          </a:xfrm>
          <a:prstGeom prst="rect">
            <a:avLst/>
          </a:prstGeom>
          <a:noFill/>
        </p:spPr>
        <p:txBody>
          <a:bodyPr wrap="square" rtlCol="0">
            <a:spAutoFit/>
          </a:bodyPr>
          <a:lstStyle/>
          <a:p>
            <a:pPr algn="ctr"/>
            <a:r>
              <a:rPr lang="en-US" sz="3200" b="1" dirty="0"/>
              <a:t>An Introduction to Trust Based Relational Intervention (TBRI)</a:t>
            </a:r>
          </a:p>
        </p:txBody>
      </p:sp>
    </p:spTree>
    <p:extLst>
      <p:ext uri="{BB962C8B-B14F-4D97-AF65-F5344CB8AC3E}">
        <p14:creationId xmlns:p14="http://schemas.microsoft.com/office/powerpoint/2010/main" val="888159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a:solidFill>
                <a:schemeClr val="tx1"/>
              </a:solidFill>
              <a:latin typeface="Amasis MT Pro" panose="02040504050005020304" pitchFamily="18" charset="0"/>
              <a:ea typeface="+mn-ea"/>
              <a:cs typeface="+mn-cs"/>
            </a:endParaRPr>
          </a:p>
          <a:p>
            <a:endParaRPr lang="en-US" dirty="0"/>
          </a:p>
        </p:txBody>
      </p:sp>
      <p:pic>
        <p:nvPicPr>
          <p:cNvPr id="2" name="Picture 1">
            <a:extLst>
              <a:ext uri="{FF2B5EF4-FFF2-40B4-BE49-F238E27FC236}">
                <a16:creationId xmlns:a16="http://schemas.microsoft.com/office/drawing/2014/main" id="{D6908D16-EFFD-47B3-2A7D-CA325B975798}"/>
              </a:ext>
            </a:extLst>
          </p:cNvPr>
          <p:cNvPicPr>
            <a:picLocks noChangeAspect="1"/>
          </p:cNvPicPr>
          <p:nvPr/>
        </p:nvPicPr>
        <p:blipFill>
          <a:blip r:embed="rId3"/>
          <a:stretch>
            <a:fillRect/>
          </a:stretch>
        </p:blipFill>
        <p:spPr>
          <a:xfrm>
            <a:off x="294642" y="265049"/>
            <a:ext cx="7376160" cy="1028526"/>
          </a:xfrm>
          <a:prstGeom prst="rect">
            <a:avLst/>
          </a:prstGeom>
        </p:spPr>
      </p:pic>
      <p:pic>
        <p:nvPicPr>
          <p:cNvPr id="12" name="Picture 11">
            <a:extLst>
              <a:ext uri="{FF2B5EF4-FFF2-40B4-BE49-F238E27FC236}">
                <a16:creationId xmlns:a16="http://schemas.microsoft.com/office/drawing/2014/main" id="{9ECF40A7-D435-0E09-0FB2-590396E00DDB}"/>
              </a:ext>
            </a:extLst>
          </p:cNvPr>
          <p:cNvPicPr>
            <a:picLocks noChangeAspect="1"/>
          </p:cNvPicPr>
          <p:nvPr/>
        </p:nvPicPr>
        <p:blipFill>
          <a:blip r:embed="rId4">
            <a:alphaModFix amt="70000"/>
          </a:blip>
          <a:stretch>
            <a:fillRect/>
          </a:stretch>
        </p:blipFill>
        <p:spPr>
          <a:xfrm>
            <a:off x="7947136" y="791925"/>
            <a:ext cx="2763177" cy="749873"/>
          </a:xfrm>
          <a:prstGeom prst="rect">
            <a:avLst/>
          </a:prstGeom>
        </p:spPr>
      </p:pic>
      <p:pic>
        <p:nvPicPr>
          <p:cNvPr id="16" name="Picture 15">
            <a:extLst>
              <a:ext uri="{FF2B5EF4-FFF2-40B4-BE49-F238E27FC236}">
                <a16:creationId xmlns:a16="http://schemas.microsoft.com/office/drawing/2014/main" id="{9C195106-523D-33D1-506D-45DA9AE6A941}"/>
              </a:ext>
            </a:extLst>
          </p:cNvPr>
          <p:cNvPicPr>
            <a:picLocks noChangeAspect="1"/>
          </p:cNvPicPr>
          <p:nvPr/>
        </p:nvPicPr>
        <p:blipFill>
          <a:blip r:embed="rId5"/>
          <a:stretch>
            <a:fillRect/>
          </a:stretch>
        </p:blipFill>
        <p:spPr>
          <a:xfrm>
            <a:off x="511732" y="1955957"/>
            <a:ext cx="3200677" cy="4048095"/>
          </a:xfrm>
          <a:prstGeom prst="rect">
            <a:avLst/>
          </a:prstGeom>
        </p:spPr>
      </p:pic>
      <p:pic>
        <p:nvPicPr>
          <p:cNvPr id="17" name="Picture 16">
            <a:extLst>
              <a:ext uri="{FF2B5EF4-FFF2-40B4-BE49-F238E27FC236}">
                <a16:creationId xmlns:a16="http://schemas.microsoft.com/office/drawing/2014/main" id="{897D695F-FA39-9ECC-225E-0CCDAD0915F7}"/>
              </a:ext>
            </a:extLst>
          </p:cNvPr>
          <p:cNvPicPr>
            <a:picLocks noChangeAspect="1"/>
          </p:cNvPicPr>
          <p:nvPr/>
        </p:nvPicPr>
        <p:blipFill>
          <a:blip r:embed="rId6"/>
          <a:stretch>
            <a:fillRect/>
          </a:stretch>
        </p:blipFill>
        <p:spPr>
          <a:xfrm>
            <a:off x="222172" y="1156861"/>
            <a:ext cx="3883489" cy="1072989"/>
          </a:xfrm>
          <a:prstGeom prst="rect">
            <a:avLst/>
          </a:prstGeom>
        </p:spPr>
      </p:pic>
      <p:pic>
        <p:nvPicPr>
          <p:cNvPr id="18" name="Picture 17">
            <a:extLst>
              <a:ext uri="{FF2B5EF4-FFF2-40B4-BE49-F238E27FC236}">
                <a16:creationId xmlns:a16="http://schemas.microsoft.com/office/drawing/2014/main" id="{0788F5DD-7C7C-3CEC-D7AE-7EDCD9C2AF35}"/>
              </a:ext>
            </a:extLst>
          </p:cNvPr>
          <p:cNvPicPr>
            <a:picLocks noChangeAspect="1"/>
          </p:cNvPicPr>
          <p:nvPr/>
        </p:nvPicPr>
        <p:blipFill>
          <a:blip r:embed="rId7"/>
          <a:stretch>
            <a:fillRect/>
          </a:stretch>
        </p:blipFill>
        <p:spPr>
          <a:xfrm>
            <a:off x="3982722" y="1955957"/>
            <a:ext cx="2656075" cy="4371433"/>
          </a:xfrm>
          <a:prstGeom prst="rect">
            <a:avLst/>
          </a:prstGeom>
        </p:spPr>
      </p:pic>
      <p:pic>
        <p:nvPicPr>
          <p:cNvPr id="19" name="Picture 18">
            <a:extLst>
              <a:ext uri="{FF2B5EF4-FFF2-40B4-BE49-F238E27FC236}">
                <a16:creationId xmlns:a16="http://schemas.microsoft.com/office/drawing/2014/main" id="{E5F83818-2B0F-B36B-87BA-00732833CEC5}"/>
              </a:ext>
            </a:extLst>
          </p:cNvPr>
          <p:cNvPicPr>
            <a:picLocks noChangeAspect="1"/>
          </p:cNvPicPr>
          <p:nvPr/>
        </p:nvPicPr>
        <p:blipFill>
          <a:blip r:embed="rId8"/>
          <a:stretch>
            <a:fillRect/>
          </a:stretch>
        </p:blipFill>
        <p:spPr>
          <a:xfrm>
            <a:off x="3729815" y="1143497"/>
            <a:ext cx="3450413" cy="1166726"/>
          </a:xfrm>
          <a:prstGeom prst="rect">
            <a:avLst/>
          </a:prstGeom>
        </p:spPr>
      </p:pic>
      <p:pic>
        <p:nvPicPr>
          <p:cNvPr id="20" name="Picture 19">
            <a:extLst>
              <a:ext uri="{FF2B5EF4-FFF2-40B4-BE49-F238E27FC236}">
                <a16:creationId xmlns:a16="http://schemas.microsoft.com/office/drawing/2014/main" id="{CFC034D4-456A-EBBF-A0E8-6AFE065E75FF}"/>
              </a:ext>
            </a:extLst>
          </p:cNvPr>
          <p:cNvPicPr>
            <a:picLocks noChangeAspect="1"/>
          </p:cNvPicPr>
          <p:nvPr/>
        </p:nvPicPr>
        <p:blipFill>
          <a:blip r:embed="rId9"/>
          <a:stretch>
            <a:fillRect/>
          </a:stretch>
        </p:blipFill>
        <p:spPr>
          <a:xfrm>
            <a:off x="7514368" y="1249111"/>
            <a:ext cx="3845327" cy="5261357"/>
          </a:xfrm>
          <a:prstGeom prst="rect">
            <a:avLst/>
          </a:prstGeom>
        </p:spPr>
      </p:pic>
    </p:spTree>
    <p:extLst>
      <p:ext uri="{BB962C8B-B14F-4D97-AF65-F5344CB8AC3E}">
        <p14:creationId xmlns:p14="http://schemas.microsoft.com/office/powerpoint/2010/main" val="1783858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Just Breathe by Julie Bayer Salzman &amp; Josh Salzman (Wavecrest Film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8536" y="1120929"/>
            <a:ext cx="6768489" cy="5508695"/>
          </a:xfrm>
          <a:prstGeom prst="rect">
            <a:avLst/>
          </a:prstGeom>
        </p:spPr>
      </p:pic>
      <p:pic>
        <p:nvPicPr>
          <p:cNvPr id="4" name="Picture 3">
            <a:extLst>
              <a:ext uri="{FF2B5EF4-FFF2-40B4-BE49-F238E27FC236}">
                <a16:creationId xmlns:a16="http://schemas.microsoft.com/office/drawing/2014/main" id="{8C6D9879-D0A6-4B07-AF30-D8C6D281323F}"/>
              </a:ext>
            </a:extLst>
          </p:cNvPr>
          <p:cNvPicPr>
            <a:picLocks noChangeAspect="1"/>
          </p:cNvPicPr>
          <p:nvPr/>
        </p:nvPicPr>
        <p:blipFill>
          <a:blip r:embed="rId6"/>
          <a:stretch>
            <a:fillRect/>
          </a:stretch>
        </p:blipFill>
        <p:spPr>
          <a:xfrm>
            <a:off x="7592630" y="805969"/>
            <a:ext cx="4039005" cy="5497914"/>
          </a:xfrm>
          <a:prstGeom prst="rect">
            <a:avLst/>
          </a:prstGeom>
        </p:spPr>
      </p:pic>
      <p:sp>
        <p:nvSpPr>
          <p:cNvPr id="2" name="Rectangle 1"/>
          <p:cNvSpPr/>
          <p:nvPr/>
        </p:nvSpPr>
        <p:spPr>
          <a:xfrm>
            <a:off x="8071159" y="4753059"/>
            <a:ext cx="3642305" cy="830997"/>
          </a:xfrm>
          <a:prstGeom prst="rect">
            <a:avLst/>
          </a:prstGeom>
        </p:spPr>
        <p:txBody>
          <a:bodyPr wrap="square">
            <a:spAutoFit/>
          </a:bodyPr>
          <a:lstStyle/>
          <a:p>
            <a:pPr algn="ctr">
              <a:spcAft>
                <a:spcPts val="600"/>
              </a:spcAft>
            </a:pPr>
            <a:r>
              <a:rPr lang="en-US" sz="2400" dirty="0">
                <a:latin typeface="Arial" panose="020B0604020202020204" pitchFamily="34" charset="0"/>
              </a:rPr>
              <a:t>by Julie Bayer Salzman &amp; Josh Salzman</a:t>
            </a:r>
          </a:p>
        </p:txBody>
      </p:sp>
      <p:sp>
        <p:nvSpPr>
          <p:cNvPr id="7" name="TextBox 6">
            <a:extLst>
              <a:ext uri="{FF2B5EF4-FFF2-40B4-BE49-F238E27FC236}">
                <a16:creationId xmlns:a16="http://schemas.microsoft.com/office/drawing/2014/main" id="{76F1167E-5A48-E32C-A7CA-EF8DEE233445}"/>
              </a:ext>
            </a:extLst>
          </p:cNvPr>
          <p:cNvSpPr txBox="1"/>
          <p:nvPr/>
        </p:nvSpPr>
        <p:spPr>
          <a:xfrm>
            <a:off x="1048215" y="289932"/>
            <a:ext cx="6612673" cy="830997"/>
          </a:xfrm>
          <a:prstGeom prst="rect">
            <a:avLst/>
          </a:prstGeom>
          <a:noFill/>
        </p:spPr>
        <p:txBody>
          <a:bodyPr wrap="square" rtlCol="0">
            <a:spAutoFit/>
          </a:bodyPr>
          <a:lstStyle/>
          <a:p>
            <a:r>
              <a:rPr lang="en-US" sz="4800" dirty="0">
                <a:solidFill>
                  <a:schemeClr val="bg1"/>
                </a:solidFill>
                <a:latin typeface="Amasis MT Pro" panose="02040504050005020304" pitchFamily="18" charset="0"/>
              </a:rPr>
              <a:t>T</a:t>
            </a:r>
            <a:r>
              <a:rPr lang="en-US" sz="4000" dirty="0">
                <a:solidFill>
                  <a:schemeClr val="bg1"/>
                </a:solidFill>
                <a:latin typeface="Amasis MT Pro" panose="02040504050005020304" pitchFamily="18" charset="0"/>
              </a:rPr>
              <a:t>ools to Teach Regulation</a:t>
            </a:r>
            <a:endParaRPr lang="en-US" sz="2000" dirty="0">
              <a:solidFill>
                <a:schemeClr val="bg1"/>
              </a:solidFill>
              <a:latin typeface="Amasis MT Pro" panose="02040504050005020304" pitchFamily="18" charset="0"/>
            </a:endParaRPr>
          </a:p>
        </p:txBody>
      </p:sp>
    </p:spTree>
    <p:extLst>
      <p:ext uri="{BB962C8B-B14F-4D97-AF65-F5344CB8AC3E}">
        <p14:creationId xmlns:p14="http://schemas.microsoft.com/office/powerpoint/2010/main" val="1293266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35366">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a:solidFill>
                <a:schemeClr val="tx1"/>
              </a:solidFill>
              <a:latin typeface="Amasis MT Pro" panose="02040504050005020304" pitchFamily="18" charset="0"/>
              <a:ea typeface="+mn-ea"/>
              <a:cs typeface="+mn-cs"/>
            </a:endParaRPr>
          </a:p>
          <a:p>
            <a:endParaRPr lang="en-US" dirty="0"/>
          </a:p>
        </p:txBody>
      </p:sp>
      <p:pic>
        <p:nvPicPr>
          <p:cNvPr id="12" name="Picture 11">
            <a:extLst>
              <a:ext uri="{FF2B5EF4-FFF2-40B4-BE49-F238E27FC236}">
                <a16:creationId xmlns:a16="http://schemas.microsoft.com/office/drawing/2014/main" id="{9ECF40A7-D435-0E09-0FB2-590396E00DDB}"/>
              </a:ext>
            </a:extLst>
          </p:cNvPr>
          <p:cNvPicPr>
            <a:picLocks noChangeAspect="1"/>
          </p:cNvPicPr>
          <p:nvPr/>
        </p:nvPicPr>
        <p:blipFill>
          <a:blip r:embed="rId3">
            <a:alphaModFix amt="70000"/>
          </a:blip>
          <a:stretch>
            <a:fillRect/>
          </a:stretch>
        </p:blipFill>
        <p:spPr>
          <a:xfrm>
            <a:off x="7947136" y="791925"/>
            <a:ext cx="2763177" cy="749873"/>
          </a:xfrm>
          <a:prstGeom prst="rect">
            <a:avLst/>
          </a:prstGeom>
        </p:spPr>
      </p:pic>
      <p:pic>
        <p:nvPicPr>
          <p:cNvPr id="4" name="Picture 3">
            <a:extLst>
              <a:ext uri="{FF2B5EF4-FFF2-40B4-BE49-F238E27FC236}">
                <a16:creationId xmlns:a16="http://schemas.microsoft.com/office/drawing/2014/main" id="{B5017000-4176-F6D9-E63E-9883996257E2}"/>
              </a:ext>
            </a:extLst>
          </p:cNvPr>
          <p:cNvPicPr>
            <a:picLocks noChangeAspect="1"/>
          </p:cNvPicPr>
          <p:nvPr/>
        </p:nvPicPr>
        <p:blipFill>
          <a:blip r:embed="rId4"/>
          <a:stretch>
            <a:fillRect/>
          </a:stretch>
        </p:blipFill>
        <p:spPr>
          <a:xfrm>
            <a:off x="325184" y="1399720"/>
            <a:ext cx="3229242" cy="2571684"/>
          </a:xfrm>
          <a:prstGeom prst="rect">
            <a:avLst/>
          </a:prstGeom>
        </p:spPr>
      </p:pic>
      <p:pic>
        <p:nvPicPr>
          <p:cNvPr id="5" name="Picture 4">
            <a:extLst>
              <a:ext uri="{FF2B5EF4-FFF2-40B4-BE49-F238E27FC236}">
                <a16:creationId xmlns:a16="http://schemas.microsoft.com/office/drawing/2014/main" id="{E096EEFC-CDAC-20D3-97A5-DEBB56DD1C8B}"/>
              </a:ext>
            </a:extLst>
          </p:cNvPr>
          <p:cNvPicPr>
            <a:picLocks noChangeAspect="1"/>
          </p:cNvPicPr>
          <p:nvPr/>
        </p:nvPicPr>
        <p:blipFill>
          <a:blip r:embed="rId5"/>
          <a:stretch>
            <a:fillRect/>
          </a:stretch>
        </p:blipFill>
        <p:spPr>
          <a:xfrm>
            <a:off x="3669562" y="853224"/>
            <a:ext cx="5772279" cy="5461133"/>
          </a:xfrm>
          <a:prstGeom prst="rect">
            <a:avLst/>
          </a:prstGeom>
        </p:spPr>
      </p:pic>
    </p:spTree>
    <p:extLst>
      <p:ext uri="{BB962C8B-B14F-4D97-AF65-F5344CB8AC3E}">
        <p14:creationId xmlns:p14="http://schemas.microsoft.com/office/powerpoint/2010/main" val="429425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F29002F-D5F0-4BA7-3B72-4F09CD1C352B}"/>
              </a:ext>
            </a:extLst>
          </p:cNvPr>
          <p:cNvPicPr>
            <a:picLocks noChangeAspect="1"/>
          </p:cNvPicPr>
          <p:nvPr/>
        </p:nvPicPr>
        <p:blipFill>
          <a:blip r:embed="rId3"/>
          <a:stretch>
            <a:fillRect/>
          </a:stretch>
        </p:blipFill>
        <p:spPr>
          <a:xfrm>
            <a:off x="288954" y="2211299"/>
            <a:ext cx="3645724" cy="2481287"/>
          </a:xfrm>
          <a:prstGeom prst="rect">
            <a:avLst/>
          </a:prstGeom>
        </p:spPr>
      </p:pic>
      <p:graphicFrame>
        <p:nvGraphicFramePr>
          <p:cNvPr id="23" name="TextBox 3">
            <a:extLst>
              <a:ext uri="{FF2B5EF4-FFF2-40B4-BE49-F238E27FC236}">
                <a16:creationId xmlns:a16="http://schemas.microsoft.com/office/drawing/2014/main" id="{B4877194-E14E-7C7A-3D8A-BDBE0A444318}"/>
              </a:ext>
            </a:extLst>
          </p:cNvPr>
          <p:cNvGraphicFramePr/>
          <p:nvPr/>
        </p:nvGraphicFramePr>
        <p:xfrm>
          <a:off x="4215657" y="512759"/>
          <a:ext cx="4593063" cy="60324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09578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a:solidFill>
                <a:schemeClr val="tx1"/>
              </a:solidFill>
              <a:latin typeface="Amasis MT Pro" panose="02040504050005020304" pitchFamily="18" charset="0"/>
              <a:ea typeface="+mn-ea"/>
              <a:cs typeface="+mn-cs"/>
            </a:endParaRPr>
          </a:p>
          <a:p>
            <a:endParaRPr lang="en-US" dirty="0"/>
          </a:p>
        </p:txBody>
      </p:sp>
      <p:pic>
        <p:nvPicPr>
          <p:cNvPr id="12" name="Picture 11">
            <a:extLst>
              <a:ext uri="{FF2B5EF4-FFF2-40B4-BE49-F238E27FC236}">
                <a16:creationId xmlns:a16="http://schemas.microsoft.com/office/drawing/2014/main" id="{9ECF40A7-D435-0E09-0FB2-590396E00DDB}"/>
              </a:ext>
            </a:extLst>
          </p:cNvPr>
          <p:cNvPicPr>
            <a:picLocks noChangeAspect="1"/>
          </p:cNvPicPr>
          <p:nvPr/>
        </p:nvPicPr>
        <p:blipFill>
          <a:blip r:embed="rId3">
            <a:alphaModFix amt="70000"/>
          </a:blip>
          <a:stretch>
            <a:fillRect/>
          </a:stretch>
        </p:blipFill>
        <p:spPr>
          <a:xfrm>
            <a:off x="7947136" y="791925"/>
            <a:ext cx="2763177" cy="749873"/>
          </a:xfrm>
          <a:prstGeom prst="rect">
            <a:avLst/>
          </a:prstGeom>
        </p:spPr>
      </p:pic>
      <p:pic>
        <p:nvPicPr>
          <p:cNvPr id="6" name="Picture 5">
            <a:extLst>
              <a:ext uri="{FF2B5EF4-FFF2-40B4-BE49-F238E27FC236}">
                <a16:creationId xmlns:a16="http://schemas.microsoft.com/office/drawing/2014/main" id="{59487E3A-460E-473C-8F1E-CF5099333961}"/>
              </a:ext>
            </a:extLst>
          </p:cNvPr>
          <p:cNvPicPr>
            <a:picLocks noChangeAspect="1"/>
          </p:cNvPicPr>
          <p:nvPr/>
        </p:nvPicPr>
        <p:blipFill>
          <a:blip r:embed="rId4"/>
          <a:stretch>
            <a:fillRect/>
          </a:stretch>
        </p:blipFill>
        <p:spPr>
          <a:xfrm>
            <a:off x="306656" y="1215720"/>
            <a:ext cx="4040177" cy="4415939"/>
          </a:xfrm>
          <a:prstGeom prst="rect">
            <a:avLst/>
          </a:prstGeom>
        </p:spPr>
      </p:pic>
      <p:sp>
        <p:nvSpPr>
          <p:cNvPr id="8" name="TextBox 7">
            <a:extLst>
              <a:ext uri="{FF2B5EF4-FFF2-40B4-BE49-F238E27FC236}">
                <a16:creationId xmlns:a16="http://schemas.microsoft.com/office/drawing/2014/main" id="{E547E65A-2436-5DD0-B3B3-778176A3729B}"/>
              </a:ext>
            </a:extLst>
          </p:cNvPr>
          <p:cNvSpPr txBox="1"/>
          <p:nvPr/>
        </p:nvSpPr>
        <p:spPr>
          <a:xfrm>
            <a:off x="306656" y="315369"/>
            <a:ext cx="8776384" cy="646331"/>
          </a:xfrm>
          <a:prstGeom prst="rect">
            <a:avLst/>
          </a:prstGeom>
          <a:noFill/>
        </p:spPr>
        <p:txBody>
          <a:bodyPr wrap="square" rtlCol="0">
            <a:spAutoFit/>
          </a:bodyPr>
          <a:lstStyle/>
          <a:p>
            <a:r>
              <a:rPr lang="en-US" sz="3600" dirty="0"/>
              <a:t>Putting it all together:  Be A Detective</a:t>
            </a:r>
          </a:p>
        </p:txBody>
      </p:sp>
      <p:sp>
        <p:nvSpPr>
          <p:cNvPr id="9" name="TextBox 8">
            <a:extLst>
              <a:ext uri="{FF2B5EF4-FFF2-40B4-BE49-F238E27FC236}">
                <a16:creationId xmlns:a16="http://schemas.microsoft.com/office/drawing/2014/main" id="{87DB5FE1-1D22-1917-DEB2-A7B3EDD6F0AC}"/>
              </a:ext>
            </a:extLst>
          </p:cNvPr>
          <p:cNvSpPr txBox="1"/>
          <p:nvPr/>
        </p:nvSpPr>
        <p:spPr>
          <a:xfrm>
            <a:off x="4653489" y="1099304"/>
            <a:ext cx="6704476" cy="6093976"/>
          </a:xfrm>
          <a:prstGeom prst="rect">
            <a:avLst/>
          </a:prstGeom>
          <a:noFill/>
        </p:spPr>
        <p:txBody>
          <a:bodyPr wrap="square" rtlCol="0">
            <a:spAutoFit/>
          </a:bodyPr>
          <a:lstStyle/>
          <a:p>
            <a:r>
              <a:rPr lang="en-US" sz="2800" dirty="0"/>
              <a:t>Find behavior patterns  by tracking;</a:t>
            </a:r>
          </a:p>
          <a:p>
            <a:endParaRPr lang="en-US" sz="2800" dirty="0"/>
          </a:p>
          <a:p>
            <a:pPr marL="342900" indent="-342900">
              <a:buFont typeface="Arial" panose="020B0604020202020204" pitchFamily="34" charset="0"/>
              <a:buChar char="•"/>
            </a:pPr>
            <a:r>
              <a:rPr lang="en-US" sz="2800" dirty="0"/>
              <a:t>Who is with the child</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What are the sights, smells, textures, tastes and sounds.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When does it occur</a:t>
            </a:r>
          </a:p>
          <a:p>
            <a:endParaRPr lang="en-US" sz="2800" dirty="0"/>
          </a:p>
          <a:p>
            <a:pPr marL="342900" indent="-342900">
              <a:buFont typeface="Arial" panose="020B0604020202020204" pitchFamily="34" charset="0"/>
              <a:buChar char="•"/>
            </a:pPr>
            <a:r>
              <a:rPr lang="en-US" sz="2800" dirty="0"/>
              <a:t>Where does the behavior occur?</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Think F.A.S.T!</a:t>
            </a:r>
          </a:p>
          <a:p>
            <a:endParaRPr lang="en-US" dirty="0"/>
          </a:p>
          <a:p>
            <a:endParaRPr lang="en-US" dirty="0"/>
          </a:p>
          <a:p>
            <a:endParaRPr lang="en-US" dirty="0"/>
          </a:p>
        </p:txBody>
      </p:sp>
    </p:spTree>
    <p:extLst>
      <p:ext uri="{BB962C8B-B14F-4D97-AF65-F5344CB8AC3E}">
        <p14:creationId xmlns:p14="http://schemas.microsoft.com/office/powerpoint/2010/main" val="1400028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7052FE-C7FA-7AF9-8089-1435B57E9A2A}"/>
              </a:ext>
            </a:extLst>
          </p:cNvPr>
          <p:cNvPicPr>
            <a:picLocks noChangeAspect="1"/>
          </p:cNvPicPr>
          <p:nvPr/>
        </p:nvPicPr>
        <p:blipFill>
          <a:blip r:embed="rId3"/>
          <a:stretch>
            <a:fillRect/>
          </a:stretch>
        </p:blipFill>
        <p:spPr>
          <a:xfrm>
            <a:off x="6528398" y="82057"/>
            <a:ext cx="5308002" cy="6563288"/>
          </a:xfrm>
          <a:prstGeom prst="rect">
            <a:avLst/>
          </a:prstGeom>
          <a:gradFill>
            <a:gsLst>
              <a:gs pos="42000">
                <a:schemeClr val="accent1">
                  <a:lumMod val="5000"/>
                  <a:lumOff val="95000"/>
                  <a:alpha val="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4" name="Content Placeholder 3" descr="Text, letter&#10;&#10;Description automatically generated">
            <a:extLst>
              <a:ext uri="{FF2B5EF4-FFF2-40B4-BE49-F238E27FC236}">
                <a16:creationId xmlns:a16="http://schemas.microsoft.com/office/drawing/2014/main" id="{7708E5FB-4944-4B36-973B-B6F970419295}"/>
              </a:ext>
            </a:extLst>
          </p:cNvPr>
          <p:cNvPicPr>
            <a:picLocks noChangeAspect="1"/>
          </p:cNvPicPr>
          <p:nvPr/>
        </p:nvPicPr>
        <p:blipFill>
          <a:blip r:embed="rId4"/>
          <a:stretch>
            <a:fillRect/>
          </a:stretch>
        </p:blipFill>
        <p:spPr>
          <a:xfrm>
            <a:off x="858616" y="508741"/>
            <a:ext cx="5095429" cy="5709920"/>
          </a:xfrm>
          <a:prstGeom prst="rect">
            <a:avLst/>
          </a:prstGeom>
        </p:spPr>
      </p:pic>
      <p:sp>
        <p:nvSpPr>
          <p:cNvPr id="5" name="TextBox 4">
            <a:extLst>
              <a:ext uri="{FF2B5EF4-FFF2-40B4-BE49-F238E27FC236}">
                <a16:creationId xmlns:a16="http://schemas.microsoft.com/office/drawing/2014/main" id="{1BE32FD3-84D5-EE6A-6051-07D154D128BB}"/>
              </a:ext>
            </a:extLst>
          </p:cNvPr>
          <p:cNvSpPr txBox="1"/>
          <p:nvPr/>
        </p:nvSpPr>
        <p:spPr>
          <a:xfrm>
            <a:off x="6801309" y="848922"/>
            <a:ext cx="4267200" cy="1077218"/>
          </a:xfrm>
          <a:prstGeom prst="rect">
            <a:avLst/>
          </a:prstGeom>
          <a:noFill/>
        </p:spPr>
        <p:txBody>
          <a:bodyPr wrap="square" rtlCol="0">
            <a:spAutoFit/>
          </a:bodyPr>
          <a:lstStyle/>
          <a:p>
            <a:pPr algn="ctr"/>
            <a:r>
              <a:rPr lang="en-US" sz="3200" b="1" dirty="0">
                <a:solidFill>
                  <a:schemeClr val="bg1"/>
                </a:solidFill>
              </a:rPr>
              <a:t>Anchor them in calm and connection</a:t>
            </a:r>
          </a:p>
        </p:txBody>
      </p:sp>
      <p:sp>
        <p:nvSpPr>
          <p:cNvPr id="2" name="Rectangle 1">
            <a:extLst>
              <a:ext uri="{FF2B5EF4-FFF2-40B4-BE49-F238E27FC236}">
                <a16:creationId xmlns:a16="http://schemas.microsoft.com/office/drawing/2014/main" id="{F9AD2C09-B949-608B-E639-3B9AEE1193DE}"/>
              </a:ext>
            </a:extLst>
          </p:cNvPr>
          <p:cNvSpPr/>
          <p:nvPr/>
        </p:nvSpPr>
        <p:spPr>
          <a:xfrm>
            <a:off x="5982109" y="214031"/>
            <a:ext cx="227781" cy="657422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280EEC-C538-9E7E-CD8C-C7F615633102}"/>
              </a:ext>
            </a:extLst>
          </p:cNvPr>
          <p:cNvSpPr/>
          <p:nvPr/>
        </p:nvSpPr>
        <p:spPr>
          <a:xfrm>
            <a:off x="693188" y="214031"/>
            <a:ext cx="227781" cy="672465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11" name="Graphic 10" descr="Anchor outline">
            <a:extLst>
              <a:ext uri="{FF2B5EF4-FFF2-40B4-BE49-F238E27FC236}">
                <a16:creationId xmlns:a16="http://schemas.microsoft.com/office/drawing/2014/main" id="{4D576F35-4089-6AFD-0678-66B77A58F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08385" y="2839678"/>
            <a:ext cx="3606800" cy="3688164"/>
          </a:xfrm>
          <a:prstGeom prst="rect">
            <a:avLst/>
          </a:prstGeom>
        </p:spPr>
      </p:pic>
      <p:sp>
        <p:nvSpPr>
          <p:cNvPr id="14" name="Heart 13">
            <a:extLst>
              <a:ext uri="{FF2B5EF4-FFF2-40B4-BE49-F238E27FC236}">
                <a16:creationId xmlns:a16="http://schemas.microsoft.com/office/drawing/2014/main" id="{6801603F-FAAE-9B84-6984-1F7B5BD63C72}"/>
              </a:ext>
            </a:extLst>
          </p:cNvPr>
          <p:cNvSpPr/>
          <p:nvPr/>
        </p:nvSpPr>
        <p:spPr>
          <a:xfrm>
            <a:off x="8747834" y="4541520"/>
            <a:ext cx="927902" cy="858061"/>
          </a:xfrm>
          <a:prstGeom prst="hear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4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5" name="Freeform: Shape 1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3760772-2EFF-E082-E1BE-389BB5C8D578}"/>
              </a:ext>
            </a:extLst>
          </p:cNvPr>
          <p:cNvSpPr/>
          <p:nvPr/>
        </p:nvSpPr>
        <p:spPr>
          <a:xfrm>
            <a:off x="8158439" y="107651"/>
            <a:ext cx="122239" cy="6642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BFCFF43-FA84-DE5D-ED92-DA4DC16E2E37}"/>
              </a:ext>
            </a:extLst>
          </p:cNvPr>
          <p:cNvPicPr>
            <a:picLocks noChangeAspect="1"/>
          </p:cNvPicPr>
          <p:nvPr/>
        </p:nvPicPr>
        <p:blipFill>
          <a:blip r:embed="rId3"/>
          <a:stretch>
            <a:fillRect/>
          </a:stretch>
        </p:blipFill>
        <p:spPr>
          <a:xfrm>
            <a:off x="338288" y="626456"/>
            <a:ext cx="7904128" cy="1377784"/>
          </a:xfrm>
          <a:prstGeom prst="rect">
            <a:avLst/>
          </a:prstGeom>
        </p:spPr>
      </p:pic>
      <p:pic>
        <p:nvPicPr>
          <p:cNvPr id="4" name="Picture 3">
            <a:extLst>
              <a:ext uri="{FF2B5EF4-FFF2-40B4-BE49-F238E27FC236}">
                <a16:creationId xmlns:a16="http://schemas.microsoft.com/office/drawing/2014/main" id="{0DD73019-6935-B1DA-E8B9-40A879824EC5}"/>
              </a:ext>
            </a:extLst>
          </p:cNvPr>
          <p:cNvPicPr>
            <a:picLocks noChangeAspect="1"/>
          </p:cNvPicPr>
          <p:nvPr/>
        </p:nvPicPr>
        <p:blipFill>
          <a:blip r:embed="rId4"/>
          <a:stretch>
            <a:fillRect/>
          </a:stretch>
        </p:blipFill>
        <p:spPr>
          <a:xfrm>
            <a:off x="429252" y="2218311"/>
            <a:ext cx="7023201" cy="2231329"/>
          </a:xfrm>
          <a:prstGeom prst="rect">
            <a:avLst/>
          </a:prstGeom>
        </p:spPr>
      </p:pic>
      <p:pic>
        <p:nvPicPr>
          <p:cNvPr id="5" name="Picture 4">
            <a:extLst>
              <a:ext uri="{FF2B5EF4-FFF2-40B4-BE49-F238E27FC236}">
                <a16:creationId xmlns:a16="http://schemas.microsoft.com/office/drawing/2014/main" id="{067C6D73-748F-A9FF-A971-0A9E627FB089}"/>
              </a:ext>
            </a:extLst>
          </p:cNvPr>
          <p:cNvPicPr>
            <a:picLocks noChangeAspect="1"/>
          </p:cNvPicPr>
          <p:nvPr/>
        </p:nvPicPr>
        <p:blipFill>
          <a:blip r:embed="rId5"/>
          <a:stretch>
            <a:fillRect/>
          </a:stretch>
        </p:blipFill>
        <p:spPr>
          <a:xfrm>
            <a:off x="429252" y="4091678"/>
            <a:ext cx="6925656" cy="1450974"/>
          </a:xfrm>
          <a:prstGeom prst="rect">
            <a:avLst/>
          </a:prstGeom>
        </p:spPr>
      </p:pic>
      <p:pic>
        <p:nvPicPr>
          <p:cNvPr id="6" name="Picture 5">
            <a:extLst>
              <a:ext uri="{FF2B5EF4-FFF2-40B4-BE49-F238E27FC236}">
                <a16:creationId xmlns:a16="http://schemas.microsoft.com/office/drawing/2014/main" id="{574AC4EC-8665-C403-2EA4-11A174C8E7CF}"/>
              </a:ext>
            </a:extLst>
          </p:cNvPr>
          <p:cNvPicPr>
            <a:picLocks noChangeAspect="1"/>
          </p:cNvPicPr>
          <p:nvPr/>
        </p:nvPicPr>
        <p:blipFill rotWithShape="1">
          <a:blip r:embed="rId6"/>
          <a:srcRect r="13293"/>
          <a:stretch/>
        </p:blipFill>
        <p:spPr>
          <a:xfrm>
            <a:off x="8525257" y="750696"/>
            <a:ext cx="2741572" cy="5862380"/>
          </a:xfrm>
          <a:prstGeom prst="rect">
            <a:avLst/>
          </a:prstGeom>
          <a:ln w="38100">
            <a:solidFill>
              <a:schemeClr val="tx1"/>
            </a:solidFill>
          </a:ln>
        </p:spPr>
      </p:pic>
    </p:spTree>
    <p:extLst>
      <p:ext uri="{BB962C8B-B14F-4D97-AF65-F5344CB8AC3E}">
        <p14:creationId xmlns:p14="http://schemas.microsoft.com/office/powerpoint/2010/main" val="1477949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5" name="Freeform: Shape 1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3760772-2EFF-E082-E1BE-389BB5C8D578}"/>
              </a:ext>
            </a:extLst>
          </p:cNvPr>
          <p:cNvSpPr/>
          <p:nvPr/>
        </p:nvSpPr>
        <p:spPr>
          <a:xfrm>
            <a:off x="5631850" y="407504"/>
            <a:ext cx="122906" cy="6291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A35A756-8592-D93A-CCFD-96F6F02509C5}"/>
              </a:ext>
            </a:extLst>
          </p:cNvPr>
          <p:cNvPicPr>
            <a:picLocks noChangeAspect="1"/>
          </p:cNvPicPr>
          <p:nvPr/>
        </p:nvPicPr>
        <p:blipFill>
          <a:blip r:embed="rId3"/>
          <a:stretch>
            <a:fillRect/>
          </a:stretch>
        </p:blipFill>
        <p:spPr>
          <a:xfrm>
            <a:off x="6142786" y="2446442"/>
            <a:ext cx="4884460" cy="4082526"/>
          </a:xfrm>
          <a:prstGeom prst="rect">
            <a:avLst/>
          </a:prstGeom>
        </p:spPr>
      </p:pic>
      <p:pic>
        <p:nvPicPr>
          <p:cNvPr id="4" name="Picture 3">
            <a:extLst>
              <a:ext uri="{FF2B5EF4-FFF2-40B4-BE49-F238E27FC236}">
                <a16:creationId xmlns:a16="http://schemas.microsoft.com/office/drawing/2014/main" id="{67BBAD30-5BF4-663A-D878-342C5F984268}"/>
              </a:ext>
            </a:extLst>
          </p:cNvPr>
          <p:cNvPicPr>
            <a:picLocks noChangeAspect="1"/>
          </p:cNvPicPr>
          <p:nvPr/>
        </p:nvPicPr>
        <p:blipFill>
          <a:blip r:embed="rId4"/>
          <a:stretch>
            <a:fillRect/>
          </a:stretch>
        </p:blipFill>
        <p:spPr>
          <a:xfrm>
            <a:off x="606575" y="605290"/>
            <a:ext cx="4571654" cy="5067353"/>
          </a:xfrm>
          <a:prstGeom prst="rect">
            <a:avLst/>
          </a:prstGeom>
          <a:ln w="57150">
            <a:solidFill>
              <a:schemeClr val="tx1"/>
            </a:solidFill>
          </a:ln>
        </p:spPr>
      </p:pic>
      <p:pic>
        <p:nvPicPr>
          <p:cNvPr id="5" name="Picture 4">
            <a:extLst>
              <a:ext uri="{FF2B5EF4-FFF2-40B4-BE49-F238E27FC236}">
                <a16:creationId xmlns:a16="http://schemas.microsoft.com/office/drawing/2014/main" id="{91FAABCF-6B97-9A7B-DAC6-32129107B864}"/>
              </a:ext>
            </a:extLst>
          </p:cNvPr>
          <p:cNvPicPr>
            <a:picLocks noChangeAspect="1"/>
          </p:cNvPicPr>
          <p:nvPr/>
        </p:nvPicPr>
        <p:blipFill>
          <a:blip r:embed="rId5"/>
          <a:stretch>
            <a:fillRect/>
          </a:stretch>
        </p:blipFill>
        <p:spPr>
          <a:xfrm>
            <a:off x="5689165" y="605290"/>
            <a:ext cx="5791702" cy="1841152"/>
          </a:xfrm>
          <a:prstGeom prst="rect">
            <a:avLst/>
          </a:prstGeom>
        </p:spPr>
      </p:pic>
    </p:spTree>
    <p:extLst>
      <p:ext uri="{BB962C8B-B14F-4D97-AF65-F5344CB8AC3E}">
        <p14:creationId xmlns:p14="http://schemas.microsoft.com/office/powerpoint/2010/main" val="920810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5" name="Freeform: Shape 1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3760772-2EFF-E082-E1BE-389BB5C8D578}"/>
              </a:ext>
            </a:extLst>
          </p:cNvPr>
          <p:cNvSpPr/>
          <p:nvPr/>
        </p:nvSpPr>
        <p:spPr>
          <a:xfrm>
            <a:off x="5492395" y="407504"/>
            <a:ext cx="262361" cy="6291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6F41FA5-1C7F-66FD-0B87-8183D8CD24CD}"/>
              </a:ext>
            </a:extLst>
          </p:cNvPr>
          <p:cNvPicPr>
            <a:picLocks noChangeAspect="1"/>
          </p:cNvPicPr>
          <p:nvPr/>
        </p:nvPicPr>
        <p:blipFill>
          <a:blip r:embed="rId3"/>
          <a:stretch>
            <a:fillRect/>
          </a:stretch>
        </p:blipFill>
        <p:spPr>
          <a:xfrm>
            <a:off x="5875899" y="814316"/>
            <a:ext cx="4972665" cy="5542034"/>
          </a:xfrm>
          <a:prstGeom prst="rect">
            <a:avLst/>
          </a:prstGeom>
          <a:ln w="19050">
            <a:solidFill>
              <a:schemeClr val="tx1"/>
            </a:solidFill>
          </a:ln>
        </p:spPr>
      </p:pic>
      <p:pic>
        <p:nvPicPr>
          <p:cNvPr id="4" name="Picture 3">
            <a:extLst>
              <a:ext uri="{FF2B5EF4-FFF2-40B4-BE49-F238E27FC236}">
                <a16:creationId xmlns:a16="http://schemas.microsoft.com/office/drawing/2014/main" id="{FD25D290-9438-930E-2EF2-7881A8E224C1}"/>
              </a:ext>
            </a:extLst>
          </p:cNvPr>
          <p:cNvPicPr>
            <a:picLocks noChangeAspect="1"/>
          </p:cNvPicPr>
          <p:nvPr/>
        </p:nvPicPr>
        <p:blipFill>
          <a:blip r:embed="rId4"/>
          <a:stretch>
            <a:fillRect/>
          </a:stretch>
        </p:blipFill>
        <p:spPr>
          <a:xfrm>
            <a:off x="447515" y="2387889"/>
            <a:ext cx="5224729" cy="3353091"/>
          </a:xfrm>
          <a:prstGeom prst="rect">
            <a:avLst/>
          </a:prstGeom>
        </p:spPr>
      </p:pic>
      <p:pic>
        <p:nvPicPr>
          <p:cNvPr id="5" name="Picture 4">
            <a:extLst>
              <a:ext uri="{FF2B5EF4-FFF2-40B4-BE49-F238E27FC236}">
                <a16:creationId xmlns:a16="http://schemas.microsoft.com/office/drawing/2014/main" id="{19F7F6E2-6632-FC8D-9785-322010EE4B9D}"/>
              </a:ext>
            </a:extLst>
          </p:cNvPr>
          <p:cNvPicPr>
            <a:picLocks noChangeAspect="1"/>
          </p:cNvPicPr>
          <p:nvPr/>
        </p:nvPicPr>
        <p:blipFill>
          <a:blip r:embed="rId5"/>
          <a:stretch>
            <a:fillRect/>
          </a:stretch>
        </p:blipFill>
        <p:spPr>
          <a:xfrm>
            <a:off x="260680" y="679843"/>
            <a:ext cx="5035868" cy="1691468"/>
          </a:xfrm>
          <a:prstGeom prst="rect">
            <a:avLst/>
          </a:prstGeom>
        </p:spPr>
      </p:pic>
    </p:spTree>
    <p:extLst>
      <p:ext uri="{BB962C8B-B14F-4D97-AF65-F5344CB8AC3E}">
        <p14:creationId xmlns:p14="http://schemas.microsoft.com/office/powerpoint/2010/main" val="787127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5" name="Freeform: Shape 1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3760772-2EFF-E082-E1BE-389BB5C8D578}"/>
              </a:ext>
            </a:extLst>
          </p:cNvPr>
          <p:cNvSpPr/>
          <p:nvPr/>
        </p:nvSpPr>
        <p:spPr>
          <a:xfrm>
            <a:off x="9481587" y="0"/>
            <a:ext cx="102290" cy="6812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4169FD1-A3FC-3155-A3D1-7F12FF83764F}"/>
              </a:ext>
            </a:extLst>
          </p:cNvPr>
          <p:cNvPicPr>
            <a:picLocks noChangeAspect="1"/>
          </p:cNvPicPr>
          <p:nvPr/>
        </p:nvPicPr>
        <p:blipFill>
          <a:blip r:embed="rId3"/>
          <a:stretch>
            <a:fillRect/>
          </a:stretch>
        </p:blipFill>
        <p:spPr>
          <a:xfrm>
            <a:off x="939218" y="420336"/>
            <a:ext cx="7821516" cy="5580225"/>
          </a:xfrm>
          <a:prstGeom prst="rect">
            <a:avLst/>
          </a:prstGeom>
        </p:spPr>
      </p:pic>
    </p:spTree>
    <p:extLst>
      <p:ext uri="{BB962C8B-B14F-4D97-AF65-F5344CB8AC3E}">
        <p14:creationId xmlns:p14="http://schemas.microsoft.com/office/powerpoint/2010/main" val="1959536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dirty="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dirty="0">
              <a:solidFill>
                <a:schemeClr val="tx1"/>
              </a:solidFill>
              <a:latin typeface="Amasis MT Pro" panose="02040504050005020304" pitchFamily="18" charset="0"/>
              <a:ea typeface="+mn-ea"/>
              <a:cs typeface="+mn-cs"/>
            </a:endParaRPr>
          </a:p>
          <a:p>
            <a:endParaRPr lang="en-US" dirty="0"/>
          </a:p>
        </p:txBody>
      </p:sp>
      <p:graphicFrame>
        <p:nvGraphicFramePr>
          <p:cNvPr id="9" name="Content Placeholder 2">
            <a:extLst>
              <a:ext uri="{FF2B5EF4-FFF2-40B4-BE49-F238E27FC236}">
                <a16:creationId xmlns:a16="http://schemas.microsoft.com/office/drawing/2014/main" id="{2618BEC7-5554-4B98-9D6B-575643B20381}"/>
              </a:ext>
            </a:extLst>
          </p:cNvPr>
          <p:cNvGraphicFramePr>
            <a:graphicFrameLocks/>
          </p:cNvGraphicFramePr>
          <p:nvPr>
            <p:extLst>
              <p:ext uri="{D42A27DB-BD31-4B8C-83A1-F6EECF244321}">
                <p14:modId xmlns:p14="http://schemas.microsoft.com/office/powerpoint/2010/main" val="4014492891"/>
              </p:ext>
            </p:extLst>
          </p:nvPr>
        </p:nvGraphicFramePr>
        <p:xfrm>
          <a:off x="1020874" y="1698382"/>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9EB0A0F-1C31-4524-B764-6A3AF66926D7}"/>
              </a:ext>
            </a:extLst>
          </p:cNvPr>
          <p:cNvSpPr txBox="1"/>
          <p:nvPr/>
        </p:nvSpPr>
        <p:spPr>
          <a:xfrm>
            <a:off x="902887" y="633764"/>
            <a:ext cx="6284494"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Session Objectives</a:t>
            </a:r>
          </a:p>
        </p:txBody>
      </p:sp>
    </p:spTree>
    <p:extLst>
      <p:ext uri="{BB962C8B-B14F-4D97-AF65-F5344CB8AC3E}">
        <p14:creationId xmlns:p14="http://schemas.microsoft.com/office/powerpoint/2010/main" val="2563970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5" name="Freeform: Shape 1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3760772-2EFF-E082-E1BE-389BB5C8D578}"/>
              </a:ext>
            </a:extLst>
          </p:cNvPr>
          <p:cNvSpPr/>
          <p:nvPr/>
        </p:nvSpPr>
        <p:spPr>
          <a:xfrm>
            <a:off x="7644402" y="137603"/>
            <a:ext cx="131496" cy="6675092"/>
          </a:xfrm>
          <a:prstGeom prst="rect">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0405A36-9B8A-1DC7-AAAD-E354ADF547AA}"/>
              </a:ext>
            </a:extLst>
          </p:cNvPr>
          <p:cNvPicPr>
            <a:picLocks noChangeAspect="1"/>
          </p:cNvPicPr>
          <p:nvPr/>
        </p:nvPicPr>
        <p:blipFill>
          <a:blip r:embed="rId3"/>
          <a:stretch>
            <a:fillRect/>
          </a:stretch>
        </p:blipFill>
        <p:spPr>
          <a:xfrm>
            <a:off x="436080" y="415636"/>
            <a:ext cx="7009749" cy="5484368"/>
          </a:xfrm>
          <a:prstGeom prst="rect">
            <a:avLst/>
          </a:prstGeom>
        </p:spPr>
      </p:pic>
      <p:pic>
        <p:nvPicPr>
          <p:cNvPr id="7" name="Picture 6">
            <a:extLst>
              <a:ext uri="{FF2B5EF4-FFF2-40B4-BE49-F238E27FC236}">
                <a16:creationId xmlns:a16="http://schemas.microsoft.com/office/drawing/2014/main" id="{1E20B127-0DA1-678C-91DF-BBBDFD8C4597}"/>
              </a:ext>
            </a:extLst>
          </p:cNvPr>
          <p:cNvPicPr>
            <a:picLocks noChangeAspect="1"/>
          </p:cNvPicPr>
          <p:nvPr/>
        </p:nvPicPr>
        <p:blipFill>
          <a:blip r:embed="rId4"/>
          <a:stretch>
            <a:fillRect/>
          </a:stretch>
        </p:blipFill>
        <p:spPr>
          <a:xfrm>
            <a:off x="8001480" y="2548354"/>
            <a:ext cx="3860984" cy="3958658"/>
          </a:xfrm>
          <a:prstGeom prst="rect">
            <a:avLst/>
          </a:prstGeom>
        </p:spPr>
      </p:pic>
      <p:pic>
        <p:nvPicPr>
          <p:cNvPr id="8" name="Picture 7">
            <a:extLst>
              <a:ext uri="{FF2B5EF4-FFF2-40B4-BE49-F238E27FC236}">
                <a16:creationId xmlns:a16="http://schemas.microsoft.com/office/drawing/2014/main" id="{2F35EC16-4F58-2137-73B9-8775D6DC82D4}"/>
              </a:ext>
            </a:extLst>
          </p:cNvPr>
          <p:cNvPicPr>
            <a:picLocks noChangeAspect="1"/>
          </p:cNvPicPr>
          <p:nvPr/>
        </p:nvPicPr>
        <p:blipFill>
          <a:blip r:embed="rId5"/>
          <a:stretch>
            <a:fillRect/>
          </a:stretch>
        </p:blipFill>
        <p:spPr>
          <a:xfrm>
            <a:off x="7723655" y="507449"/>
            <a:ext cx="4520589" cy="1816206"/>
          </a:xfrm>
          <a:prstGeom prst="rect">
            <a:avLst/>
          </a:prstGeom>
        </p:spPr>
      </p:pic>
    </p:spTree>
    <p:extLst>
      <p:ext uri="{BB962C8B-B14F-4D97-AF65-F5344CB8AC3E}">
        <p14:creationId xmlns:p14="http://schemas.microsoft.com/office/powerpoint/2010/main" val="2736260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5" name="Freeform: Shape 1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3760772-2EFF-E082-E1BE-389BB5C8D578}"/>
              </a:ext>
            </a:extLst>
          </p:cNvPr>
          <p:cNvSpPr/>
          <p:nvPr/>
        </p:nvSpPr>
        <p:spPr>
          <a:xfrm>
            <a:off x="8900258" y="10566"/>
            <a:ext cx="266607" cy="6812695"/>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F4B1E63-A450-DE9E-B938-9DD86B285F48}"/>
              </a:ext>
            </a:extLst>
          </p:cNvPr>
          <p:cNvPicPr>
            <a:picLocks noChangeAspect="1"/>
          </p:cNvPicPr>
          <p:nvPr/>
        </p:nvPicPr>
        <p:blipFill>
          <a:blip r:embed="rId3"/>
          <a:stretch>
            <a:fillRect/>
          </a:stretch>
        </p:blipFill>
        <p:spPr>
          <a:xfrm>
            <a:off x="471986" y="3962145"/>
            <a:ext cx="1525486" cy="2250175"/>
          </a:xfrm>
          <a:prstGeom prst="rect">
            <a:avLst/>
          </a:prstGeom>
        </p:spPr>
      </p:pic>
      <p:pic>
        <p:nvPicPr>
          <p:cNvPr id="5" name="Picture 4">
            <a:extLst>
              <a:ext uri="{FF2B5EF4-FFF2-40B4-BE49-F238E27FC236}">
                <a16:creationId xmlns:a16="http://schemas.microsoft.com/office/drawing/2014/main" id="{4B11EC6D-49C0-85B8-8164-23CE8460361E}"/>
              </a:ext>
            </a:extLst>
          </p:cNvPr>
          <p:cNvPicPr>
            <a:picLocks noChangeAspect="1"/>
          </p:cNvPicPr>
          <p:nvPr/>
        </p:nvPicPr>
        <p:blipFill>
          <a:blip r:embed="rId4"/>
          <a:stretch>
            <a:fillRect/>
          </a:stretch>
        </p:blipFill>
        <p:spPr>
          <a:xfrm>
            <a:off x="589781" y="1525577"/>
            <a:ext cx="1407691" cy="2047044"/>
          </a:xfrm>
          <a:prstGeom prst="rect">
            <a:avLst/>
          </a:prstGeom>
          <a:ln w="38100">
            <a:solidFill>
              <a:schemeClr val="tx1"/>
            </a:solidFill>
          </a:ln>
        </p:spPr>
      </p:pic>
      <p:pic>
        <p:nvPicPr>
          <p:cNvPr id="7" name="Picture 6">
            <a:extLst>
              <a:ext uri="{FF2B5EF4-FFF2-40B4-BE49-F238E27FC236}">
                <a16:creationId xmlns:a16="http://schemas.microsoft.com/office/drawing/2014/main" id="{2B1EBE98-EFB0-9ECA-EF55-99E3F154ECF1}"/>
              </a:ext>
            </a:extLst>
          </p:cNvPr>
          <p:cNvPicPr>
            <a:picLocks noChangeAspect="1"/>
          </p:cNvPicPr>
          <p:nvPr/>
        </p:nvPicPr>
        <p:blipFill>
          <a:blip r:embed="rId5"/>
          <a:stretch>
            <a:fillRect/>
          </a:stretch>
        </p:blipFill>
        <p:spPr>
          <a:xfrm>
            <a:off x="2351322" y="2169921"/>
            <a:ext cx="4303822" cy="4186429"/>
          </a:xfrm>
          <a:prstGeom prst="rect">
            <a:avLst/>
          </a:prstGeom>
        </p:spPr>
      </p:pic>
      <p:sp>
        <p:nvSpPr>
          <p:cNvPr id="9" name="TextBox 8">
            <a:extLst>
              <a:ext uri="{FF2B5EF4-FFF2-40B4-BE49-F238E27FC236}">
                <a16:creationId xmlns:a16="http://schemas.microsoft.com/office/drawing/2014/main" id="{8CB5F5C5-F4D8-5952-8C85-EADA318FAD73}"/>
              </a:ext>
            </a:extLst>
          </p:cNvPr>
          <p:cNvSpPr txBox="1"/>
          <p:nvPr/>
        </p:nvSpPr>
        <p:spPr>
          <a:xfrm>
            <a:off x="727849" y="559515"/>
            <a:ext cx="6216200" cy="707886"/>
          </a:xfrm>
          <a:prstGeom prst="rect">
            <a:avLst/>
          </a:prstGeom>
          <a:noFill/>
        </p:spPr>
        <p:txBody>
          <a:bodyPr wrap="square" rtlCol="0">
            <a:spAutoFit/>
          </a:bodyPr>
          <a:lstStyle/>
          <a:p>
            <a:r>
              <a:rPr lang="en-US" sz="4000" dirty="0"/>
              <a:t>Tools to Teach Proactively </a:t>
            </a:r>
          </a:p>
        </p:txBody>
      </p:sp>
      <p:sp>
        <p:nvSpPr>
          <p:cNvPr id="11" name="TextBox 10">
            <a:extLst>
              <a:ext uri="{FF2B5EF4-FFF2-40B4-BE49-F238E27FC236}">
                <a16:creationId xmlns:a16="http://schemas.microsoft.com/office/drawing/2014/main" id="{73FFE3CE-9DB9-1D0B-C0CE-3650CDE82AED}"/>
              </a:ext>
            </a:extLst>
          </p:cNvPr>
          <p:cNvSpPr txBox="1"/>
          <p:nvPr/>
        </p:nvSpPr>
        <p:spPr>
          <a:xfrm>
            <a:off x="9402564" y="2078085"/>
            <a:ext cx="2553736" cy="2677656"/>
          </a:xfrm>
          <a:prstGeom prst="rect">
            <a:avLst/>
          </a:prstGeom>
          <a:noFill/>
        </p:spPr>
        <p:txBody>
          <a:bodyPr wrap="square" rtlCol="0">
            <a:spAutoFit/>
          </a:bodyPr>
          <a:lstStyle/>
          <a:p>
            <a:pPr algn="ctr"/>
            <a:r>
              <a:rPr lang="en-US" sz="2800" b="1" dirty="0">
                <a:latin typeface="Abadi Extra Light" panose="020B0204020104020204" pitchFamily="34" charset="0"/>
              </a:rPr>
              <a:t>Nurture their little and invisible hurts and they will come to you their big, real ones.</a:t>
            </a:r>
          </a:p>
        </p:txBody>
      </p:sp>
      <p:pic>
        <p:nvPicPr>
          <p:cNvPr id="13" name="Picture 12">
            <a:extLst>
              <a:ext uri="{FF2B5EF4-FFF2-40B4-BE49-F238E27FC236}">
                <a16:creationId xmlns:a16="http://schemas.microsoft.com/office/drawing/2014/main" id="{91504DEE-D0C4-3FD3-81EF-65339565BDB6}"/>
              </a:ext>
            </a:extLst>
          </p:cNvPr>
          <p:cNvPicPr>
            <a:picLocks noChangeAspect="1"/>
          </p:cNvPicPr>
          <p:nvPr/>
        </p:nvPicPr>
        <p:blipFill>
          <a:blip r:embed="rId6"/>
          <a:stretch>
            <a:fillRect/>
          </a:stretch>
        </p:blipFill>
        <p:spPr>
          <a:xfrm>
            <a:off x="6269291" y="3916314"/>
            <a:ext cx="2261964" cy="2261964"/>
          </a:xfrm>
          <a:prstGeom prst="rect">
            <a:avLst/>
          </a:prstGeom>
        </p:spPr>
      </p:pic>
      <p:pic>
        <p:nvPicPr>
          <p:cNvPr id="2052" name="Picture 4" descr="Are Gummy Bears Healthy? | Livestrong.com">
            <a:extLst>
              <a:ext uri="{FF2B5EF4-FFF2-40B4-BE49-F238E27FC236}">
                <a16:creationId xmlns:a16="http://schemas.microsoft.com/office/drawing/2014/main" id="{8BD74904-697D-DF38-C84B-4BBE2A599D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661" t="17763" r="19863" b="11622"/>
          <a:stretch/>
        </p:blipFill>
        <p:spPr bwMode="auto">
          <a:xfrm>
            <a:off x="6661575" y="913458"/>
            <a:ext cx="2002909" cy="158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498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9" name="Freeform: Shape 18">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B2D7AE-CA40-A391-1D38-1CE1163D4513}"/>
              </a:ext>
            </a:extLst>
          </p:cNvPr>
          <p:cNvSpPr/>
          <p:nvPr/>
        </p:nvSpPr>
        <p:spPr>
          <a:xfrm>
            <a:off x="289119" y="63347"/>
            <a:ext cx="723668" cy="6731306"/>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398EC46-B49F-E78D-8A92-9F13DD6AB7B7}"/>
              </a:ext>
            </a:extLst>
          </p:cNvPr>
          <p:cNvPicPr>
            <a:picLocks noChangeAspect="1"/>
          </p:cNvPicPr>
          <p:nvPr/>
        </p:nvPicPr>
        <p:blipFill>
          <a:blip r:embed="rId3"/>
          <a:stretch>
            <a:fillRect/>
          </a:stretch>
        </p:blipFill>
        <p:spPr>
          <a:xfrm>
            <a:off x="4256328" y="339133"/>
            <a:ext cx="3575612" cy="5560872"/>
          </a:xfrm>
          <a:prstGeom prst="rect">
            <a:avLst/>
          </a:prstGeom>
        </p:spPr>
      </p:pic>
      <p:pic>
        <p:nvPicPr>
          <p:cNvPr id="6" name="Picture 5">
            <a:extLst>
              <a:ext uri="{FF2B5EF4-FFF2-40B4-BE49-F238E27FC236}">
                <a16:creationId xmlns:a16="http://schemas.microsoft.com/office/drawing/2014/main" id="{8E57CACC-5E25-F96E-FE3F-F1EFE78E33EE}"/>
              </a:ext>
            </a:extLst>
          </p:cNvPr>
          <p:cNvPicPr>
            <a:picLocks noChangeAspect="1"/>
          </p:cNvPicPr>
          <p:nvPr/>
        </p:nvPicPr>
        <p:blipFill>
          <a:blip r:embed="rId4"/>
          <a:stretch>
            <a:fillRect/>
          </a:stretch>
        </p:blipFill>
        <p:spPr>
          <a:xfrm>
            <a:off x="156146" y="-1172218"/>
            <a:ext cx="1086847" cy="6731306"/>
          </a:xfrm>
          <a:prstGeom prst="rect">
            <a:avLst/>
          </a:prstGeom>
        </p:spPr>
      </p:pic>
      <p:pic>
        <p:nvPicPr>
          <p:cNvPr id="5" name="Picture 4">
            <a:extLst>
              <a:ext uri="{FF2B5EF4-FFF2-40B4-BE49-F238E27FC236}">
                <a16:creationId xmlns:a16="http://schemas.microsoft.com/office/drawing/2014/main" id="{323485CD-C8E3-46A6-61FE-1B8771F77F47}"/>
              </a:ext>
            </a:extLst>
          </p:cNvPr>
          <p:cNvPicPr>
            <a:picLocks noChangeAspect="1"/>
          </p:cNvPicPr>
          <p:nvPr/>
        </p:nvPicPr>
        <p:blipFill>
          <a:blip r:embed="rId5"/>
          <a:stretch>
            <a:fillRect/>
          </a:stretch>
        </p:blipFill>
        <p:spPr>
          <a:xfrm>
            <a:off x="1343073" y="573692"/>
            <a:ext cx="2451564" cy="2440410"/>
          </a:xfrm>
          <a:prstGeom prst="rect">
            <a:avLst/>
          </a:prstGeom>
        </p:spPr>
      </p:pic>
      <p:pic>
        <p:nvPicPr>
          <p:cNvPr id="7" name="Picture 6">
            <a:extLst>
              <a:ext uri="{FF2B5EF4-FFF2-40B4-BE49-F238E27FC236}">
                <a16:creationId xmlns:a16="http://schemas.microsoft.com/office/drawing/2014/main" id="{3358910C-A838-AEA2-07B9-B01E679C36CA}"/>
              </a:ext>
            </a:extLst>
          </p:cNvPr>
          <p:cNvPicPr>
            <a:picLocks noChangeAspect="1"/>
          </p:cNvPicPr>
          <p:nvPr/>
        </p:nvPicPr>
        <p:blipFill>
          <a:blip r:embed="rId6"/>
          <a:stretch>
            <a:fillRect/>
          </a:stretch>
        </p:blipFill>
        <p:spPr>
          <a:xfrm>
            <a:off x="8338783" y="3234268"/>
            <a:ext cx="2736698" cy="2997643"/>
          </a:xfrm>
          <a:prstGeom prst="rect">
            <a:avLst/>
          </a:prstGeom>
        </p:spPr>
      </p:pic>
      <p:pic>
        <p:nvPicPr>
          <p:cNvPr id="8" name="Picture 7">
            <a:extLst>
              <a:ext uri="{FF2B5EF4-FFF2-40B4-BE49-F238E27FC236}">
                <a16:creationId xmlns:a16="http://schemas.microsoft.com/office/drawing/2014/main" id="{D26FBD2C-0B1C-9D20-FC3F-AF961871F32D}"/>
              </a:ext>
            </a:extLst>
          </p:cNvPr>
          <p:cNvPicPr>
            <a:picLocks noChangeAspect="1"/>
          </p:cNvPicPr>
          <p:nvPr/>
        </p:nvPicPr>
        <p:blipFill rotWithShape="1">
          <a:blip r:embed="rId7"/>
          <a:srcRect l="23303" r="23199"/>
          <a:stretch/>
        </p:blipFill>
        <p:spPr>
          <a:xfrm>
            <a:off x="1503195" y="3238401"/>
            <a:ext cx="2109480" cy="2454584"/>
          </a:xfrm>
          <a:prstGeom prst="rect">
            <a:avLst/>
          </a:prstGeom>
        </p:spPr>
      </p:pic>
      <p:pic>
        <p:nvPicPr>
          <p:cNvPr id="3074" name="Picture 2" descr="1205 Mother May I? Thumball (Size: 6 inches) NEW! | Thumball">
            <a:extLst>
              <a:ext uri="{FF2B5EF4-FFF2-40B4-BE49-F238E27FC236}">
                <a16:creationId xmlns:a16="http://schemas.microsoft.com/office/drawing/2014/main" id="{DD546995-6D6A-1D83-BD36-B194E18D07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8910" y="339133"/>
            <a:ext cx="2440411" cy="2440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911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121CF6-C903-7752-7FF2-8859F72EC471}"/>
              </a:ext>
            </a:extLst>
          </p:cNvPr>
          <p:cNvPicPr>
            <a:picLocks noChangeAspect="1"/>
          </p:cNvPicPr>
          <p:nvPr/>
        </p:nvPicPr>
        <p:blipFill>
          <a:blip r:embed="rId3"/>
          <a:stretch>
            <a:fillRect/>
          </a:stretch>
        </p:blipFill>
        <p:spPr>
          <a:xfrm rot="10800000">
            <a:off x="5852159" y="-35562"/>
            <a:ext cx="1099228" cy="6929121"/>
          </a:xfrm>
          <a:prstGeom prst="rect">
            <a:avLst/>
          </a:prstGeom>
        </p:spPr>
      </p:pic>
      <p:pic>
        <p:nvPicPr>
          <p:cNvPr id="4" name="Picture 3">
            <a:extLst>
              <a:ext uri="{FF2B5EF4-FFF2-40B4-BE49-F238E27FC236}">
                <a16:creationId xmlns:a16="http://schemas.microsoft.com/office/drawing/2014/main" id="{DF1DEA32-B979-BA2A-D2B3-7A62E63D8C02}"/>
              </a:ext>
            </a:extLst>
          </p:cNvPr>
          <p:cNvPicPr>
            <a:picLocks noChangeAspect="1"/>
          </p:cNvPicPr>
          <p:nvPr/>
        </p:nvPicPr>
        <p:blipFill>
          <a:blip r:embed="rId4"/>
          <a:stretch>
            <a:fillRect/>
          </a:stretch>
        </p:blipFill>
        <p:spPr>
          <a:xfrm>
            <a:off x="7105572" y="152866"/>
            <a:ext cx="4364393" cy="6705134"/>
          </a:xfrm>
          <a:prstGeom prst="rect">
            <a:avLst/>
          </a:prstGeom>
        </p:spPr>
      </p:pic>
      <p:sp>
        <p:nvSpPr>
          <p:cNvPr id="3" name="Title 2">
            <a:extLst>
              <a:ext uri="{FF2B5EF4-FFF2-40B4-BE49-F238E27FC236}">
                <a16:creationId xmlns:a16="http://schemas.microsoft.com/office/drawing/2014/main" id="{1EF9AE40-2994-E245-9DF2-B27C952C2EC9}"/>
              </a:ext>
            </a:extLst>
          </p:cNvPr>
          <p:cNvSpPr>
            <a:spLocks noGrp="1"/>
          </p:cNvSpPr>
          <p:nvPr>
            <p:ph type="title"/>
          </p:nvPr>
        </p:nvSpPr>
        <p:spPr>
          <a:xfrm rot="5400000">
            <a:off x="2451924" y="3765262"/>
            <a:ext cx="7714858" cy="1284072"/>
          </a:xfrm>
          <a:ln>
            <a:noFill/>
          </a:ln>
        </p:spPr>
        <p:txBody>
          <a:bodyPr vert="horz" lIns="91440" tIns="45720" rIns="91440" bIns="45720" rtlCol="0" anchor="ctr">
            <a:normAutofit/>
          </a:bodyPr>
          <a:lstStyle/>
          <a:p>
            <a:r>
              <a:rPr lang="en-US" b="0" dirty="0">
                <a:solidFill>
                  <a:schemeClr val="bg1"/>
                </a:solidFill>
                <a:latin typeface="Arial" panose="020B0604020202020204" pitchFamily="34" charset="0"/>
                <a:cs typeface="Arial" panose="020B0604020202020204" pitchFamily="34" charset="0"/>
              </a:rPr>
              <a:t>TBRI®  LIFE  VALUE TERMS</a:t>
            </a:r>
          </a:p>
        </p:txBody>
      </p:sp>
      <p:sp>
        <p:nvSpPr>
          <p:cNvPr id="5" name="TextBox 4">
            <a:extLst>
              <a:ext uri="{FF2B5EF4-FFF2-40B4-BE49-F238E27FC236}">
                <a16:creationId xmlns:a16="http://schemas.microsoft.com/office/drawing/2014/main" id="{D6300A66-2E67-4358-B35E-CAD464B9C4F7}"/>
              </a:ext>
            </a:extLst>
          </p:cNvPr>
          <p:cNvSpPr txBox="1"/>
          <p:nvPr/>
        </p:nvSpPr>
        <p:spPr>
          <a:xfrm>
            <a:off x="399972" y="634267"/>
            <a:ext cx="6705600" cy="5455961"/>
          </a:xfrm>
          <a:prstGeom prst="rect">
            <a:avLst/>
          </a:prstGeom>
        </p:spPr>
        <p:txBody>
          <a:bodyPr vert="horz" lIns="91440" tIns="45720" rIns="91440" bIns="45720" rtlCol="0">
            <a:normAutofit/>
          </a:bodyPr>
          <a:lstStyle/>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Are you asking or telling?</a:t>
            </a:r>
          </a:p>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Use your words</a:t>
            </a:r>
          </a:p>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“Whoa Nelly!  Try again with respect</a:t>
            </a:r>
          </a:p>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Gentle and kind</a:t>
            </a:r>
          </a:p>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No hits no hurts</a:t>
            </a:r>
          </a:p>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Stick together </a:t>
            </a:r>
          </a:p>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Accept “no”</a:t>
            </a:r>
          </a:p>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Listen and do</a:t>
            </a:r>
          </a:p>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Who the boss?</a:t>
            </a:r>
          </a:p>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Ask don’t sneak</a:t>
            </a:r>
          </a:p>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Tell me what you need.</a:t>
            </a:r>
          </a:p>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With permission and supervision</a:t>
            </a:r>
          </a:p>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Respect the no</a:t>
            </a:r>
          </a:p>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Read the room</a:t>
            </a:r>
          </a:p>
          <a:p>
            <a:pPr marL="482600" indent="-323850" defTabSz="914400">
              <a:lnSpc>
                <a:spcPct val="90000"/>
              </a:lnSpc>
              <a:spcAft>
                <a:spcPts val="600"/>
              </a:spcAft>
              <a:buClr>
                <a:schemeClr val="accent2"/>
              </a:buClr>
              <a:buSzPct val="85000"/>
              <a:buFont typeface="Arial" panose="020B0604020202020204" pitchFamily="34" charset="0"/>
              <a:buChar char="•"/>
            </a:pPr>
            <a:r>
              <a:rPr lang="en-US" sz="2000" dirty="0">
                <a:latin typeface="Arial" panose="020B0604020202020204" pitchFamily="34" charset="0"/>
                <a:cs typeface="Arial" panose="020B0604020202020204" pitchFamily="34" charset="0"/>
              </a:rPr>
              <a:t>You touch it , you take it. </a:t>
            </a:r>
          </a:p>
          <a:p>
            <a:pPr marL="482600" indent="-323850" defTabSz="914400">
              <a:lnSpc>
                <a:spcPct val="90000"/>
              </a:lnSpc>
              <a:spcAft>
                <a:spcPts val="600"/>
              </a:spcAft>
              <a:buClr>
                <a:schemeClr val="accent2"/>
              </a:buClr>
              <a:buSzPct val="850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482600" indent="-323850" defTabSz="914400">
              <a:lnSpc>
                <a:spcPct val="90000"/>
              </a:lnSpc>
              <a:spcAft>
                <a:spcPts val="600"/>
              </a:spcAft>
              <a:buClr>
                <a:schemeClr val="accent2"/>
              </a:buClr>
              <a:buSzPct val="850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482600" indent="-323850" defTabSz="914400">
              <a:lnSpc>
                <a:spcPct val="90000"/>
              </a:lnSpc>
              <a:spcAft>
                <a:spcPts val="600"/>
              </a:spcAft>
              <a:buClr>
                <a:schemeClr val="accent2"/>
              </a:buClr>
              <a:buSzPct val="850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342900" indent="-182880" defTabSz="914400">
              <a:lnSpc>
                <a:spcPct val="90000"/>
              </a:lnSpc>
              <a:spcAft>
                <a:spcPts val="600"/>
              </a:spcAft>
              <a:buClr>
                <a:schemeClr val="accent2"/>
              </a:buClr>
              <a:buSzPct val="85000"/>
              <a:buFont typeface="Wingdings" pitchFamily="2" charset="2"/>
              <a:buChar char="§"/>
            </a:pPr>
            <a:endParaRPr lang="en-US" sz="800" dirty="0"/>
          </a:p>
        </p:txBody>
      </p:sp>
    </p:spTree>
    <p:extLst>
      <p:ext uri="{BB962C8B-B14F-4D97-AF65-F5344CB8AC3E}">
        <p14:creationId xmlns:p14="http://schemas.microsoft.com/office/powerpoint/2010/main" val="2947228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9" name="Freeform: Shape 18">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B2D7AE-CA40-A391-1D38-1CE1163D4513}"/>
              </a:ext>
            </a:extLst>
          </p:cNvPr>
          <p:cNvSpPr/>
          <p:nvPr/>
        </p:nvSpPr>
        <p:spPr>
          <a:xfrm>
            <a:off x="4109544" y="-2"/>
            <a:ext cx="923330" cy="6858002"/>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F810CF-3189-B43D-4C79-9F109FDCBB89}"/>
              </a:ext>
            </a:extLst>
          </p:cNvPr>
          <p:cNvSpPr txBox="1"/>
          <p:nvPr/>
        </p:nvSpPr>
        <p:spPr>
          <a:xfrm rot="16200000">
            <a:off x="2345802" y="2208491"/>
            <a:ext cx="4450814" cy="923330"/>
          </a:xfrm>
          <a:prstGeom prst="rect">
            <a:avLst/>
          </a:prstGeom>
          <a:noFill/>
        </p:spPr>
        <p:txBody>
          <a:bodyPr wrap="square" rtlCol="0">
            <a:spAutoFit/>
          </a:bodyPr>
          <a:lstStyle/>
          <a:p>
            <a:r>
              <a:rPr lang="en-US" sz="5400" b="1" dirty="0">
                <a:solidFill>
                  <a:schemeClr val="bg1"/>
                </a:solidFill>
                <a:latin typeface="Abadi Extra Light" panose="020B0204020104020204" pitchFamily="34" charset="0"/>
              </a:rPr>
              <a:t>Give Voice</a:t>
            </a:r>
          </a:p>
        </p:txBody>
      </p:sp>
      <p:pic>
        <p:nvPicPr>
          <p:cNvPr id="7" name="Picture 6">
            <a:extLst>
              <a:ext uri="{FF2B5EF4-FFF2-40B4-BE49-F238E27FC236}">
                <a16:creationId xmlns:a16="http://schemas.microsoft.com/office/drawing/2014/main" id="{8008ED1A-0929-3542-8CC4-28FADE835964}"/>
              </a:ext>
            </a:extLst>
          </p:cNvPr>
          <p:cNvPicPr>
            <a:picLocks noChangeAspect="1"/>
          </p:cNvPicPr>
          <p:nvPr/>
        </p:nvPicPr>
        <p:blipFill>
          <a:blip r:embed="rId3"/>
          <a:stretch>
            <a:fillRect/>
          </a:stretch>
        </p:blipFill>
        <p:spPr>
          <a:xfrm>
            <a:off x="5337928" y="715135"/>
            <a:ext cx="5766966" cy="5427730"/>
          </a:xfrm>
          <a:prstGeom prst="rect">
            <a:avLst/>
          </a:prstGeom>
        </p:spPr>
      </p:pic>
      <p:pic>
        <p:nvPicPr>
          <p:cNvPr id="2" name="Picture 1">
            <a:extLst>
              <a:ext uri="{FF2B5EF4-FFF2-40B4-BE49-F238E27FC236}">
                <a16:creationId xmlns:a16="http://schemas.microsoft.com/office/drawing/2014/main" id="{5E8E24D7-D815-7693-5249-78F54584A850}"/>
              </a:ext>
            </a:extLst>
          </p:cNvPr>
          <p:cNvPicPr>
            <a:picLocks noChangeAspect="1"/>
          </p:cNvPicPr>
          <p:nvPr/>
        </p:nvPicPr>
        <p:blipFill>
          <a:blip r:embed="rId4"/>
          <a:stretch>
            <a:fillRect/>
          </a:stretch>
        </p:blipFill>
        <p:spPr>
          <a:xfrm>
            <a:off x="795" y="-2"/>
            <a:ext cx="4108749" cy="6812697"/>
          </a:xfrm>
          <a:prstGeom prst="rect">
            <a:avLst/>
          </a:prstGeom>
        </p:spPr>
      </p:pic>
    </p:spTree>
    <p:extLst>
      <p:ext uri="{BB962C8B-B14F-4D97-AF65-F5344CB8AC3E}">
        <p14:creationId xmlns:p14="http://schemas.microsoft.com/office/powerpoint/2010/main" val="2294825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9" name="Freeform: Shape 18">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B2D7AE-CA40-A391-1D38-1CE1163D4513}"/>
              </a:ext>
            </a:extLst>
          </p:cNvPr>
          <p:cNvSpPr/>
          <p:nvPr/>
        </p:nvSpPr>
        <p:spPr>
          <a:xfrm>
            <a:off x="4467371" y="0"/>
            <a:ext cx="792527" cy="6812694"/>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C824BFF-1325-7FC2-45E0-BC2213B1540F}"/>
              </a:ext>
            </a:extLst>
          </p:cNvPr>
          <p:cNvPicPr>
            <a:picLocks noChangeAspect="1"/>
          </p:cNvPicPr>
          <p:nvPr/>
        </p:nvPicPr>
        <p:blipFill>
          <a:blip r:embed="rId3"/>
          <a:stretch>
            <a:fillRect/>
          </a:stretch>
        </p:blipFill>
        <p:spPr>
          <a:xfrm>
            <a:off x="219688" y="-1"/>
            <a:ext cx="4188315" cy="6812695"/>
          </a:xfrm>
          <a:prstGeom prst="rect">
            <a:avLst/>
          </a:prstGeom>
        </p:spPr>
      </p:pic>
      <p:pic>
        <p:nvPicPr>
          <p:cNvPr id="5" name="Picture 4">
            <a:extLst>
              <a:ext uri="{FF2B5EF4-FFF2-40B4-BE49-F238E27FC236}">
                <a16:creationId xmlns:a16="http://schemas.microsoft.com/office/drawing/2014/main" id="{A00B5DFB-7DB0-2094-DB4E-D761C572523A}"/>
              </a:ext>
            </a:extLst>
          </p:cNvPr>
          <p:cNvPicPr>
            <a:picLocks noChangeAspect="1"/>
          </p:cNvPicPr>
          <p:nvPr/>
        </p:nvPicPr>
        <p:blipFill>
          <a:blip r:embed="rId4"/>
          <a:stretch>
            <a:fillRect/>
          </a:stretch>
        </p:blipFill>
        <p:spPr>
          <a:xfrm>
            <a:off x="5587829" y="707103"/>
            <a:ext cx="5389331" cy="5200339"/>
          </a:xfrm>
          <a:prstGeom prst="rect">
            <a:avLst/>
          </a:prstGeom>
        </p:spPr>
      </p:pic>
      <p:sp>
        <p:nvSpPr>
          <p:cNvPr id="6" name="TextBox 5">
            <a:extLst>
              <a:ext uri="{FF2B5EF4-FFF2-40B4-BE49-F238E27FC236}">
                <a16:creationId xmlns:a16="http://schemas.microsoft.com/office/drawing/2014/main" id="{61B2C17D-6ACF-8BC9-3AF3-96C3705F527E}"/>
              </a:ext>
            </a:extLst>
          </p:cNvPr>
          <p:cNvSpPr txBox="1"/>
          <p:nvPr/>
        </p:nvSpPr>
        <p:spPr>
          <a:xfrm rot="16200000">
            <a:off x="3078994" y="2049573"/>
            <a:ext cx="3530811" cy="830997"/>
          </a:xfrm>
          <a:prstGeom prst="rect">
            <a:avLst/>
          </a:prstGeom>
          <a:noFill/>
        </p:spPr>
        <p:txBody>
          <a:bodyPr wrap="square" rtlCol="0">
            <a:spAutoFit/>
          </a:bodyPr>
          <a:lstStyle/>
          <a:p>
            <a:r>
              <a:rPr lang="en-US" sz="4800" dirty="0">
                <a:solidFill>
                  <a:schemeClr val="bg1"/>
                </a:solidFill>
              </a:rPr>
              <a:t>CHOICES</a:t>
            </a:r>
          </a:p>
        </p:txBody>
      </p:sp>
    </p:spTree>
    <p:extLst>
      <p:ext uri="{BB962C8B-B14F-4D97-AF65-F5344CB8AC3E}">
        <p14:creationId xmlns:p14="http://schemas.microsoft.com/office/powerpoint/2010/main" val="1235294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9" name="Freeform: Shape 18">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B2D7AE-CA40-A391-1D38-1CE1163D4513}"/>
              </a:ext>
            </a:extLst>
          </p:cNvPr>
          <p:cNvSpPr/>
          <p:nvPr/>
        </p:nvSpPr>
        <p:spPr>
          <a:xfrm>
            <a:off x="4576141" y="98852"/>
            <a:ext cx="902570" cy="6660295"/>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7DC51B-0AC3-FCD7-1151-52857172C388}"/>
              </a:ext>
            </a:extLst>
          </p:cNvPr>
          <p:cNvSpPr txBox="1"/>
          <p:nvPr/>
        </p:nvSpPr>
        <p:spPr>
          <a:xfrm rot="16200000">
            <a:off x="2138100" y="2279281"/>
            <a:ext cx="5216652" cy="1446550"/>
          </a:xfrm>
          <a:prstGeom prst="rect">
            <a:avLst/>
          </a:prstGeom>
          <a:noFill/>
        </p:spPr>
        <p:txBody>
          <a:bodyPr wrap="square">
            <a:spAutoFit/>
          </a:bodyPr>
          <a:lstStyle/>
          <a:p>
            <a:pPr algn="ctr" defTabSz="722376">
              <a:spcAft>
                <a:spcPts val="600"/>
              </a:spcAft>
            </a:pPr>
            <a:br>
              <a:rPr lang="en-US" sz="2800" kern="1200" dirty="0">
                <a:solidFill>
                  <a:schemeClr val="tx1"/>
                </a:solidFill>
                <a:latin typeface="+mn-lt"/>
                <a:ea typeface="+mn-ea"/>
                <a:cs typeface="+mn-cs"/>
              </a:rPr>
            </a:br>
            <a:r>
              <a:rPr lang="en-US" sz="5400" kern="1200" dirty="0">
                <a:solidFill>
                  <a:schemeClr val="bg1"/>
                </a:solidFill>
                <a:latin typeface="+mn-lt"/>
                <a:ea typeface="+mn-ea"/>
                <a:cs typeface="+mn-cs"/>
              </a:rPr>
              <a:t>Compromise</a:t>
            </a:r>
            <a:r>
              <a:rPr lang="en-US" sz="6000" kern="1200" dirty="0">
                <a:solidFill>
                  <a:schemeClr val="bg1"/>
                </a:solidFill>
                <a:latin typeface="+mn-lt"/>
                <a:ea typeface="+mn-ea"/>
                <a:cs typeface="+mn-cs"/>
              </a:rPr>
              <a:t>s</a:t>
            </a:r>
            <a:endParaRPr lang="en-US" sz="4000" dirty="0">
              <a:solidFill>
                <a:schemeClr val="bg1"/>
              </a:solidFill>
            </a:endParaRPr>
          </a:p>
        </p:txBody>
      </p:sp>
      <p:sp>
        <p:nvSpPr>
          <p:cNvPr id="6" name="TextBox 5">
            <a:extLst>
              <a:ext uri="{FF2B5EF4-FFF2-40B4-BE49-F238E27FC236}">
                <a16:creationId xmlns:a16="http://schemas.microsoft.com/office/drawing/2014/main" id="{5E7F7568-50F2-E46C-3562-506964CB4812}"/>
              </a:ext>
            </a:extLst>
          </p:cNvPr>
          <p:cNvSpPr txBox="1"/>
          <p:nvPr/>
        </p:nvSpPr>
        <p:spPr>
          <a:xfrm>
            <a:off x="5794044" y="794259"/>
            <a:ext cx="5832047" cy="4416594"/>
          </a:xfrm>
          <a:prstGeom prst="rect">
            <a:avLst/>
          </a:prstGeom>
          <a:noFill/>
        </p:spPr>
        <p:txBody>
          <a:bodyPr wrap="square">
            <a:spAutoFit/>
          </a:bodyPr>
          <a:lstStyle/>
          <a:p>
            <a:pPr defTabSz="722376">
              <a:spcAft>
                <a:spcPts val="600"/>
              </a:spcAft>
            </a:pPr>
            <a:r>
              <a:rPr lang="en-US" sz="3200" kern="1200" dirty="0">
                <a:solidFill>
                  <a:schemeClr val="tx1"/>
                </a:solidFill>
                <a:latin typeface="+mn-lt"/>
                <a:ea typeface="+mn-ea"/>
                <a:cs typeface="+mn-cs"/>
              </a:rPr>
              <a:t>A compromise is a way to:</a:t>
            </a:r>
          </a:p>
          <a:p>
            <a:pPr marL="361188" indent="-361188" defTabSz="722376">
              <a:spcAft>
                <a:spcPts val="600"/>
              </a:spcAft>
              <a:buFont typeface="Arial" panose="020B0604020202020204" pitchFamily="34" charset="0"/>
              <a:buChar char="•"/>
            </a:pPr>
            <a:r>
              <a:rPr lang="en-US" sz="3200" kern="1200" dirty="0">
                <a:solidFill>
                  <a:schemeClr val="tx1"/>
                </a:solidFill>
                <a:latin typeface="+mn-lt"/>
                <a:ea typeface="+mn-ea"/>
                <a:cs typeface="+mn-cs"/>
              </a:rPr>
              <a:t>Share power</a:t>
            </a:r>
          </a:p>
          <a:p>
            <a:pPr marL="361188" indent="-361188" defTabSz="722376">
              <a:spcAft>
                <a:spcPts val="600"/>
              </a:spcAft>
              <a:buFont typeface="Arial" panose="020B0604020202020204" pitchFamily="34" charset="0"/>
              <a:buChar char="•"/>
            </a:pPr>
            <a:r>
              <a:rPr lang="en-US" sz="3200" kern="1200" dirty="0">
                <a:solidFill>
                  <a:schemeClr val="tx1"/>
                </a:solidFill>
                <a:latin typeface="+mn-lt"/>
                <a:ea typeface="+mn-ea"/>
                <a:cs typeface="+mn-cs"/>
              </a:rPr>
              <a:t>Give voice to the child</a:t>
            </a:r>
          </a:p>
          <a:p>
            <a:pPr marL="361188" indent="-361188" defTabSz="722376">
              <a:spcAft>
                <a:spcPts val="600"/>
              </a:spcAft>
              <a:buFont typeface="Arial" panose="020B0604020202020204" pitchFamily="34" charset="0"/>
              <a:buChar char="•"/>
            </a:pPr>
            <a:r>
              <a:rPr lang="en-US" sz="3200" kern="1200" dirty="0">
                <a:solidFill>
                  <a:schemeClr val="tx1"/>
                </a:solidFill>
                <a:latin typeface="+mn-lt"/>
                <a:ea typeface="+mn-ea"/>
                <a:cs typeface="+mn-cs"/>
              </a:rPr>
              <a:t>Allow the youth to respectfully ask for what they want and need</a:t>
            </a:r>
          </a:p>
          <a:p>
            <a:pPr marL="361188" indent="-361188" defTabSz="722376">
              <a:spcAft>
                <a:spcPts val="600"/>
              </a:spcAft>
              <a:buFont typeface="Arial" panose="020B0604020202020204" pitchFamily="34" charset="0"/>
              <a:buChar char="•"/>
            </a:pPr>
            <a:r>
              <a:rPr lang="en-US" sz="3200" kern="1200" dirty="0">
                <a:solidFill>
                  <a:schemeClr val="tx1"/>
                </a:solidFill>
                <a:latin typeface="+mn-lt"/>
                <a:ea typeface="+mn-ea"/>
                <a:cs typeface="+mn-cs"/>
              </a:rPr>
              <a:t>Build trust and connection</a:t>
            </a:r>
          </a:p>
          <a:p>
            <a:pPr marL="361188" indent="-361188" defTabSz="722376">
              <a:spcAft>
                <a:spcPts val="600"/>
              </a:spcAft>
              <a:buFont typeface="Arial" panose="020B0604020202020204" pitchFamily="34" charset="0"/>
              <a:buChar char="•"/>
            </a:pPr>
            <a:r>
              <a:rPr lang="en-US" sz="3200" kern="1200" dirty="0">
                <a:solidFill>
                  <a:schemeClr val="tx1"/>
                </a:solidFill>
                <a:latin typeface="+mn-lt"/>
                <a:ea typeface="+mn-ea"/>
                <a:cs typeface="+mn-cs"/>
              </a:rPr>
              <a:t>Collaboratively problem solve</a:t>
            </a:r>
            <a:endParaRPr lang="en-US" sz="4400" dirty="0"/>
          </a:p>
        </p:txBody>
      </p:sp>
      <p:pic>
        <p:nvPicPr>
          <p:cNvPr id="3" name="Picture 2">
            <a:extLst>
              <a:ext uri="{FF2B5EF4-FFF2-40B4-BE49-F238E27FC236}">
                <a16:creationId xmlns:a16="http://schemas.microsoft.com/office/drawing/2014/main" id="{48086A18-37ED-5BA7-03E0-726941FD35B9}"/>
              </a:ext>
            </a:extLst>
          </p:cNvPr>
          <p:cNvPicPr>
            <a:picLocks noChangeAspect="1"/>
          </p:cNvPicPr>
          <p:nvPr/>
        </p:nvPicPr>
        <p:blipFill>
          <a:blip r:embed="rId3"/>
          <a:stretch>
            <a:fillRect/>
          </a:stretch>
        </p:blipFill>
        <p:spPr>
          <a:xfrm>
            <a:off x="200197" y="45305"/>
            <a:ext cx="4263274" cy="6812695"/>
          </a:xfrm>
          <a:prstGeom prst="rect">
            <a:avLst/>
          </a:prstGeom>
        </p:spPr>
      </p:pic>
    </p:spTree>
    <p:extLst>
      <p:ext uri="{BB962C8B-B14F-4D97-AF65-F5344CB8AC3E}">
        <p14:creationId xmlns:p14="http://schemas.microsoft.com/office/powerpoint/2010/main" val="3823085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9" name="Freeform: Shape 18">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3B2D7AE-CA40-A391-1D38-1CE1163D4513}"/>
              </a:ext>
            </a:extLst>
          </p:cNvPr>
          <p:cNvSpPr/>
          <p:nvPr/>
        </p:nvSpPr>
        <p:spPr>
          <a:xfrm>
            <a:off x="5755020" y="0"/>
            <a:ext cx="889556" cy="6720289"/>
          </a:xfrm>
          <a:prstGeom prst="rect">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0A69ABC-6913-25D2-D070-87B7E01ABF93}"/>
              </a:ext>
            </a:extLst>
          </p:cNvPr>
          <p:cNvPicPr>
            <a:picLocks noChangeAspect="1"/>
          </p:cNvPicPr>
          <p:nvPr/>
        </p:nvPicPr>
        <p:blipFill>
          <a:blip r:embed="rId3"/>
          <a:stretch>
            <a:fillRect/>
          </a:stretch>
        </p:blipFill>
        <p:spPr>
          <a:xfrm>
            <a:off x="177667" y="395842"/>
            <a:ext cx="4990987" cy="5097904"/>
          </a:xfrm>
          <a:prstGeom prst="rect">
            <a:avLst/>
          </a:prstGeom>
        </p:spPr>
      </p:pic>
      <p:pic>
        <p:nvPicPr>
          <p:cNvPr id="4" name="Picture 3">
            <a:extLst>
              <a:ext uri="{FF2B5EF4-FFF2-40B4-BE49-F238E27FC236}">
                <a16:creationId xmlns:a16="http://schemas.microsoft.com/office/drawing/2014/main" id="{86ADF3B1-1C47-F6D6-D7B2-2741D70E35B0}"/>
              </a:ext>
            </a:extLst>
          </p:cNvPr>
          <p:cNvPicPr>
            <a:picLocks noChangeAspect="1"/>
          </p:cNvPicPr>
          <p:nvPr/>
        </p:nvPicPr>
        <p:blipFill>
          <a:blip r:embed="rId4"/>
          <a:stretch>
            <a:fillRect/>
          </a:stretch>
        </p:blipFill>
        <p:spPr>
          <a:xfrm>
            <a:off x="7238330" y="743839"/>
            <a:ext cx="3566469" cy="3523361"/>
          </a:xfrm>
          <a:prstGeom prst="rect">
            <a:avLst/>
          </a:prstGeom>
          <a:ln w="38100">
            <a:solidFill>
              <a:schemeClr val="tx1"/>
            </a:solidFill>
          </a:ln>
        </p:spPr>
      </p:pic>
      <p:pic>
        <p:nvPicPr>
          <p:cNvPr id="6" name="Picture 5">
            <a:extLst>
              <a:ext uri="{FF2B5EF4-FFF2-40B4-BE49-F238E27FC236}">
                <a16:creationId xmlns:a16="http://schemas.microsoft.com/office/drawing/2014/main" id="{0859C5E7-3FA8-4F3F-A890-2171587C29A0}"/>
              </a:ext>
            </a:extLst>
          </p:cNvPr>
          <p:cNvPicPr>
            <a:picLocks noChangeAspect="1"/>
          </p:cNvPicPr>
          <p:nvPr/>
        </p:nvPicPr>
        <p:blipFill>
          <a:blip r:embed="rId5"/>
          <a:stretch>
            <a:fillRect/>
          </a:stretch>
        </p:blipFill>
        <p:spPr>
          <a:xfrm>
            <a:off x="5668946" y="-74192"/>
            <a:ext cx="1286367" cy="4672570"/>
          </a:xfrm>
          <a:prstGeom prst="rect">
            <a:avLst/>
          </a:prstGeom>
        </p:spPr>
      </p:pic>
      <p:pic>
        <p:nvPicPr>
          <p:cNvPr id="10" name="Picture 9">
            <a:extLst>
              <a:ext uri="{FF2B5EF4-FFF2-40B4-BE49-F238E27FC236}">
                <a16:creationId xmlns:a16="http://schemas.microsoft.com/office/drawing/2014/main" id="{A9AC424E-A3AF-A320-B9F2-4D52D7424704}"/>
              </a:ext>
            </a:extLst>
          </p:cNvPr>
          <p:cNvPicPr>
            <a:picLocks noChangeAspect="1"/>
          </p:cNvPicPr>
          <p:nvPr/>
        </p:nvPicPr>
        <p:blipFill>
          <a:blip r:embed="rId6"/>
          <a:stretch>
            <a:fillRect/>
          </a:stretch>
        </p:blipFill>
        <p:spPr>
          <a:xfrm>
            <a:off x="6500795" y="4595907"/>
            <a:ext cx="6348492" cy="853514"/>
          </a:xfrm>
          <a:prstGeom prst="rect">
            <a:avLst/>
          </a:prstGeom>
        </p:spPr>
      </p:pic>
      <p:sp>
        <p:nvSpPr>
          <p:cNvPr id="2" name="TextBox 1">
            <a:extLst>
              <a:ext uri="{FF2B5EF4-FFF2-40B4-BE49-F238E27FC236}">
                <a16:creationId xmlns:a16="http://schemas.microsoft.com/office/drawing/2014/main" id="{117CBE1E-50E9-4E29-696F-ECF0E1530440}"/>
              </a:ext>
            </a:extLst>
          </p:cNvPr>
          <p:cNvSpPr txBox="1"/>
          <p:nvPr/>
        </p:nvSpPr>
        <p:spPr>
          <a:xfrm>
            <a:off x="6841101" y="5449421"/>
            <a:ext cx="4964819" cy="400110"/>
          </a:xfrm>
          <a:prstGeom prst="rect">
            <a:avLst/>
          </a:prstGeom>
          <a:noFill/>
        </p:spPr>
        <p:txBody>
          <a:bodyPr wrap="square" rtlCol="0">
            <a:spAutoFit/>
          </a:bodyPr>
          <a:lstStyle/>
          <a:p>
            <a:pPr algn="ctr"/>
            <a:r>
              <a:rPr lang="en-US" sz="2000" i="1" dirty="0"/>
              <a:t>Or it won’t end well for either of you!</a:t>
            </a:r>
          </a:p>
        </p:txBody>
      </p:sp>
    </p:spTree>
    <p:extLst>
      <p:ext uri="{BB962C8B-B14F-4D97-AF65-F5344CB8AC3E}">
        <p14:creationId xmlns:p14="http://schemas.microsoft.com/office/powerpoint/2010/main" val="2685085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dirty="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dirty="0">
              <a:solidFill>
                <a:schemeClr val="tx1"/>
              </a:solidFill>
              <a:latin typeface="Amasis MT Pro" panose="02040504050005020304" pitchFamily="18" charset="0"/>
              <a:ea typeface="+mn-ea"/>
              <a:cs typeface="+mn-cs"/>
            </a:endParaRPr>
          </a:p>
          <a:p>
            <a:endParaRPr lang="en-US" dirty="0"/>
          </a:p>
        </p:txBody>
      </p:sp>
      <p:pic>
        <p:nvPicPr>
          <p:cNvPr id="8" name="Picture 7">
            <a:extLst>
              <a:ext uri="{FF2B5EF4-FFF2-40B4-BE49-F238E27FC236}">
                <a16:creationId xmlns:a16="http://schemas.microsoft.com/office/drawing/2014/main" id="{D4917ED0-2672-8FBE-CAAF-3A5C00B521F9}"/>
              </a:ext>
            </a:extLst>
          </p:cNvPr>
          <p:cNvPicPr>
            <a:picLocks noChangeAspect="1"/>
          </p:cNvPicPr>
          <p:nvPr/>
        </p:nvPicPr>
        <p:blipFill>
          <a:blip r:embed="rId3"/>
          <a:stretch>
            <a:fillRect/>
          </a:stretch>
        </p:blipFill>
        <p:spPr>
          <a:xfrm>
            <a:off x="0" y="407222"/>
            <a:ext cx="12192000" cy="923330"/>
          </a:xfrm>
          <a:prstGeom prst="rect">
            <a:avLst/>
          </a:prstGeom>
          <a:ln>
            <a:noFill/>
          </a:ln>
        </p:spPr>
      </p:pic>
      <p:grpSp>
        <p:nvGrpSpPr>
          <p:cNvPr id="2" name="Group 1">
            <a:extLst>
              <a:ext uri="{FF2B5EF4-FFF2-40B4-BE49-F238E27FC236}">
                <a16:creationId xmlns:a16="http://schemas.microsoft.com/office/drawing/2014/main" id="{CB65F81B-2C7B-6C45-F18C-EE13BFB554BF}"/>
              </a:ext>
            </a:extLst>
          </p:cNvPr>
          <p:cNvGrpSpPr/>
          <p:nvPr/>
        </p:nvGrpSpPr>
        <p:grpSpPr>
          <a:xfrm>
            <a:off x="346282" y="170149"/>
            <a:ext cx="11236118" cy="5567859"/>
            <a:chOff x="346282" y="158171"/>
            <a:chExt cx="11236118" cy="5567859"/>
          </a:xfrm>
        </p:grpSpPr>
        <p:pic>
          <p:nvPicPr>
            <p:cNvPr id="13" name="Picture 12">
              <a:extLst>
                <a:ext uri="{FF2B5EF4-FFF2-40B4-BE49-F238E27FC236}">
                  <a16:creationId xmlns:a16="http://schemas.microsoft.com/office/drawing/2014/main" id="{EF3AD3E1-E947-DD8E-667E-21169177193D}"/>
                </a:ext>
              </a:extLst>
            </p:cNvPr>
            <p:cNvPicPr>
              <a:picLocks noChangeAspect="1"/>
            </p:cNvPicPr>
            <p:nvPr/>
          </p:nvPicPr>
          <p:blipFill>
            <a:blip r:embed="rId4"/>
            <a:stretch>
              <a:fillRect/>
            </a:stretch>
          </p:blipFill>
          <p:spPr>
            <a:xfrm>
              <a:off x="346282" y="158171"/>
              <a:ext cx="1090011" cy="1377815"/>
            </a:xfrm>
            <a:prstGeom prst="rect">
              <a:avLst/>
            </a:prstGeom>
          </p:spPr>
        </p:pic>
        <p:sp>
          <p:nvSpPr>
            <p:cNvPr id="14" name="TextBox 13">
              <a:extLst>
                <a:ext uri="{FF2B5EF4-FFF2-40B4-BE49-F238E27FC236}">
                  <a16:creationId xmlns:a16="http://schemas.microsoft.com/office/drawing/2014/main" id="{A00F3C5B-A28D-2A5A-10E3-6E70F6FB2353}"/>
                </a:ext>
              </a:extLst>
            </p:cNvPr>
            <p:cNvSpPr txBox="1"/>
            <p:nvPr/>
          </p:nvSpPr>
          <p:spPr>
            <a:xfrm>
              <a:off x="346282" y="1694157"/>
              <a:ext cx="11236118"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Book Antiqua" panose="02040602050305030304" pitchFamily="18" charset="0"/>
                </a:rPr>
                <a:t>What is </a:t>
              </a:r>
              <a:r>
                <a:rPr lang="en-US" sz="3200" i="1" dirty="0">
                  <a:solidFill>
                    <a:prstClr val="black"/>
                  </a:solidFill>
                  <a:latin typeface="Book Antiqua" panose="02040602050305030304" pitchFamily="18" charset="0"/>
                </a:rPr>
                <a:t>one </a:t>
              </a:r>
              <a:r>
                <a:rPr lang="en-US" sz="3200" dirty="0">
                  <a:solidFill>
                    <a:prstClr val="black"/>
                  </a:solidFill>
                  <a:latin typeface="Book Antiqua" panose="02040602050305030304" pitchFamily="18" charset="0"/>
                </a:rPr>
                <a:t>behavior your child does that drive you crazy?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Book Antiqua" panose="02040602050305030304" pitchFamily="18" charset="0"/>
                </a:rPr>
                <a:t>What do you want them to do instead?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Book Antiqua" panose="02040602050305030304" pitchFamily="18" charset="0"/>
                </a:rPr>
                <a:t>How will you teach them the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will your practice it?</a:t>
              </a:r>
              <a:endParaRPr kumimoji="0" lang="en-US" sz="40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grpSp>
      <p:sp>
        <p:nvSpPr>
          <p:cNvPr id="4" name="TextBox 3">
            <a:extLst>
              <a:ext uri="{FF2B5EF4-FFF2-40B4-BE49-F238E27FC236}">
                <a16:creationId xmlns:a16="http://schemas.microsoft.com/office/drawing/2014/main" id="{2182460D-37AB-917B-3A57-795D17B645F7}"/>
              </a:ext>
            </a:extLst>
          </p:cNvPr>
          <p:cNvSpPr txBox="1"/>
          <p:nvPr/>
        </p:nvSpPr>
        <p:spPr>
          <a:xfrm>
            <a:off x="1702692" y="535890"/>
            <a:ext cx="78365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Correcting:  Proactive Strategies</a:t>
            </a:r>
          </a:p>
        </p:txBody>
      </p:sp>
      <p:sp>
        <p:nvSpPr>
          <p:cNvPr id="6" name="TextBox 5">
            <a:extLst>
              <a:ext uri="{FF2B5EF4-FFF2-40B4-BE49-F238E27FC236}">
                <a16:creationId xmlns:a16="http://schemas.microsoft.com/office/drawing/2014/main" id="{3E7EA3E5-0021-AB40-3CF9-1B7910391806}"/>
              </a:ext>
            </a:extLst>
          </p:cNvPr>
          <p:cNvSpPr txBox="1"/>
          <p:nvPr/>
        </p:nvSpPr>
        <p:spPr>
          <a:xfrm>
            <a:off x="215869" y="3080256"/>
            <a:ext cx="1081024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black"/>
              </a:solidFill>
              <a:latin typeface="Book Antiqua" panose="02040602050305030304" pitchFamily="18"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168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9" name="Freeform: Shape 18">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B2D7AE-CA40-A391-1D38-1CE1163D4513}"/>
              </a:ext>
            </a:extLst>
          </p:cNvPr>
          <p:cNvSpPr/>
          <p:nvPr/>
        </p:nvSpPr>
        <p:spPr>
          <a:xfrm flipH="1">
            <a:off x="5072554" y="581140"/>
            <a:ext cx="87581" cy="5708413"/>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BC089E3-FE97-6C53-2D8D-BD2B8ABAF8DC}"/>
              </a:ext>
            </a:extLst>
          </p:cNvPr>
          <p:cNvPicPr>
            <a:picLocks noChangeAspect="1"/>
          </p:cNvPicPr>
          <p:nvPr/>
        </p:nvPicPr>
        <p:blipFill>
          <a:blip r:embed="rId3"/>
          <a:stretch>
            <a:fillRect/>
          </a:stretch>
        </p:blipFill>
        <p:spPr>
          <a:xfrm>
            <a:off x="5841903" y="1182221"/>
            <a:ext cx="5288588" cy="4538887"/>
          </a:xfrm>
          <a:prstGeom prst="rect">
            <a:avLst/>
          </a:prstGeom>
        </p:spPr>
      </p:pic>
      <p:pic>
        <p:nvPicPr>
          <p:cNvPr id="3" name="Picture 2">
            <a:extLst>
              <a:ext uri="{FF2B5EF4-FFF2-40B4-BE49-F238E27FC236}">
                <a16:creationId xmlns:a16="http://schemas.microsoft.com/office/drawing/2014/main" id="{10EA344A-0F0E-7EA9-D42B-8760E8555123}"/>
              </a:ext>
            </a:extLst>
          </p:cNvPr>
          <p:cNvPicPr>
            <a:picLocks noChangeAspect="1"/>
          </p:cNvPicPr>
          <p:nvPr/>
        </p:nvPicPr>
        <p:blipFill>
          <a:blip r:embed="rId4"/>
          <a:stretch>
            <a:fillRect/>
          </a:stretch>
        </p:blipFill>
        <p:spPr>
          <a:xfrm>
            <a:off x="197029" y="2314795"/>
            <a:ext cx="4766078" cy="3651861"/>
          </a:xfrm>
          <a:prstGeom prst="rect">
            <a:avLst/>
          </a:prstGeom>
        </p:spPr>
      </p:pic>
      <p:pic>
        <p:nvPicPr>
          <p:cNvPr id="4" name="Picture 3">
            <a:extLst>
              <a:ext uri="{FF2B5EF4-FFF2-40B4-BE49-F238E27FC236}">
                <a16:creationId xmlns:a16="http://schemas.microsoft.com/office/drawing/2014/main" id="{D8131B6D-A8CF-93D0-7149-2EA608875BA8}"/>
              </a:ext>
            </a:extLst>
          </p:cNvPr>
          <p:cNvPicPr>
            <a:picLocks noChangeAspect="1"/>
          </p:cNvPicPr>
          <p:nvPr/>
        </p:nvPicPr>
        <p:blipFill>
          <a:blip r:embed="rId5"/>
          <a:stretch>
            <a:fillRect/>
          </a:stretch>
        </p:blipFill>
        <p:spPr>
          <a:xfrm>
            <a:off x="0" y="696626"/>
            <a:ext cx="4853658" cy="1403467"/>
          </a:xfrm>
          <a:prstGeom prst="rect">
            <a:avLst/>
          </a:prstGeom>
        </p:spPr>
      </p:pic>
    </p:spTree>
    <p:extLst>
      <p:ext uri="{BB962C8B-B14F-4D97-AF65-F5344CB8AC3E}">
        <p14:creationId xmlns:p14="http://schemas.microsoft.com/office/powerpoint/2010/main" val="919172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a:solidFill>
                <a:schemeClr val="tx1"/>
              </a:solidFill>
              <a:latin typeface="Amasis MT Pro" panose="02040504050005020304" pitchFamily="18" charset="0"/>
              <a:ea typeface="+mn-ea"/>
              <a:cs typeface="+mn-cs"/>
            </a:endParaRPr>
          </a:p>
          <a:p>
            <a:endParaRPr lang="en-US" dirty="0"/>
          </a:p>
        </p:txBody>
      </p:sp>
      <p:pic>
        <p:nvPicPr>
          <p:cNvPr id="2" name="Picture 1">
            <a:extLst>
              <a:ext uri="{FF2B5EF4-FFF2-40B4-BE49-F238E27FC236}">
                <a16:creationId xmlns:a16="http://schemas.microsoft.com/office/drawing/2014/main" id="{FBC78803-C6BF-3D8D-0485-DC3622F1C3E8}"/>
              </a:ext>
            </a:extLst>
          </p:cNvPr>
          <p:cNvPicPr>
            <a:picLocks noChangeAspect="1"/>
          </p:cNvPicPr>
          <p:nvPr/>
        </p:nvPicPr>
        <p:blipFill>
          <a:blip r:embed="rId3"/>
          <a:stretch>
            <a:fillRect/>
          </a:stretch>
        </p:blipFill>
        <p:spPr>
          <a:xfrm>
            <a:off x="1335678" y="1036313"/>
            <a:ext cx="8363649" cy="5253240"/>
          </a:xfrm>
          <a:prstGeom prst="rect">
            <a:avLst/>
          </a:prstGeom>
        </p:spPr>
      </p:pic>
    </p:spTree>
    <p:extLst>
      <p:ext uri="{BB962C8B-B14F-4D97-AF65-F5344CB8AC3E}">
        <p14:creationId xmlns:p14="http://schemas.microsoft.com/office/powerpoint/2010/main" val="3980402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9" name="Freeform: Shape 18">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B2D7AE-CA40-A391-1D38-1CE1163D4513}"/>
              </a:ext>
            </a:extLst>
          </p:cNvPr>
          <p:cNvSpPr/>
          <p:nvPr/>
        </p:nvSpPr>
        <p:spPr>
          <a:xfrm>
            <a:off x="6611587" y="581140"/>
            <a:ext cx="271131" cy="5708413"/>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B5F7FAD-4649-4630-E311-5A57198CB7CC}"/>
              </a:ext>
            </a:extLst>
          </p:cNvPr>
          <p:cNvPicPr>
            <a:picLocks noChangeAspect="1"/>
          </p:cNvPicPr>
          <p:nvPr/>
        </p:nvPicPr>
        <p:blipFill>
          <a:blip r:embed="rId3"/>
          <a:stretch>
            <a:fillRect/>
          </a:stretch>
        </p:blipFill>
        <p:spPr>
          <a:xfrm>
            <a:off x="7175542" y="1271670"/>
            <a:ext cx="3968152" cy="4449438"/>
          </a:xfrm>
          <a:prstGeom prst="rect">
            <a:avLst/>
          </a:prstGeom>
        </p:spPr>
      </p:pic>
      <p:pic>
        <p:nvPicPr>
          <p:cNvPr id="6" name="Picture 5">
            <a:extLst>
              <a:ext uri="{FF2B5EF4-FFF2-40B4-BE49-F238E27FC236}">
                <a16:creationId xmlns:a16="http://schemas.microsoft.com/office/drawing/2014/main" id="{1250227C-EA13-4A6F-04A2-2BE121718037}"/>
              </a:ext>
            </a:extLst>
          </p:cNvPr>
          <p:cNvPicPr>
            <a:picLocks noChangeAspect="1"/>
          </p:cNvPicPr>
          <p:nvPr/>
        </p:nvPicPr>
        <p:blipFill>
          <a:blip r:embed="rId4"/>
          <a:stretch>
            <a:fillRect/>
          </a:stretch>
        </p:blipFill>
        <p:spPr>
          <a:xfrm>
            <a:off x="1290507" y="1522268"/>
            <a:ext cx="4289907" cy="4109391"/>
          </a:xfrm>
          <a:prstGeom prst="rect">
            <a:avLst/>
          </a:prstGeom>
        </p:spPr>
      </p:pic>
      <p:pic>
        <p:nvPicPr>
          <p:cNvPr id="7" name="Picture 6">
            <a:extLst>
              <a:ext uri="{FF2B5EF4-FFF2-40B4-BE49-F238E27FC236}">
                <a16:creationId xmlns:a16="http://schemas.microsoft.com/office/drawing/2014/main" id="{B30643DC-85C6-B797-6C8A-1336B1937EAC}"/>
              </a:ext>
            </a:extLst>
          </p:cNvPr>
          <p:cNvPicPr>
            <a:picLocks noChangeAspect="1"/>
          </p:cNvPicPr>
          <p:nvPr/>
        </p:nvPicPr>
        <p:blipFill>
          <a:blip r:embed="rId5"/>
          <a:stretch>
            <a:fillRect/>
          </a:stretch>
        </p:blipFill>
        <p:spPr>
          <a:xfrm>
            <a:off x="515059" y="338814"/>
            <a:ext cx="6096528" cy="1499746"/>
          </a:xfrm>
          <a:prstGeom prst="rect">
            <a:avLst/>
          </a:prstGeom>
        </p:spPr>
      </p:pic>
    </p:spTree>
    <p:extLst>
      <p:ext uri="{BB962C8B-B14F-4D97-AF65-F5344CB8AC3E}">
        <p14:creationId xmlns:p14="http://schemas.microsoft.com/office/powerpoint/2010/main" val="35058815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a:solidFill>
                <a:schemeClr val="tx1"/>
              </a:solidFill>
              <a:latin typeface="Amasis MT Pro" panose="02040504050005020304" pitchFamily="18" charset="0"/>
              <a:ea typeface="+mn-ea"/>
              <a:cs typeface="+mn-cs"/>
            </a:endParaRPr>
          </a:p>
          <a:p>
            <a:endParaRPr lang="en-US" dirty="0"/>
          </a:p>
        </p:txBody>
      </p:sp>
      <p:pic>
        <p:nvPicPr>
          <p:cNvPr id="9" name="Picture 8">
            <a:extLst>
              <a:ext uri="{FF2B5EF4-FFF2-40B4-BE49-F238E27FC236}">
                <a16:creationId xmlns:a16="http://schemas.microsoft.com/office/drawing/2014/main" id="{4FB79270-515A-48B7-9C23-032E4198D3A1}"/>
              </a:ext>
            </a:extLst>
          </p:cNvPr>
          <p:cNvPicPr>
            <a:picLocks noChangeAspect="1"/>
          </p:cNvPicPr>
          <p:nvPr/>
        </p:nvPicPr>
        <p:blipFill rotWithShape="1">
          <a:blip r:embed="rId3"/>
          <a:srcRect l="17355" r="7001"/>
          <a:stretch/>
        </p:blipFill>
        <p:spPr>
          <a:xfrm>
            <a:off x="613614" y="555880"/>
            <a:ext cx="5269830" cy="3735534"/>
          </a:xfrm>
          <a:prstGeom prst="rect">
            <a:avLst/>
          </a:prstGeom>
        </p:spPr>
      </p:pic>
      <p:sp>
        <p:nvSpPr>
          <p:cNvPr id="11" name="TextBox 10">
            <a:extLst>
              <a:ext uri="{FF2B5EF4-FFF2-40B4-BE49-F238E27FC236}">
                <a16:creationId xmlns:a16="http://schemas.microsoft.com/office/drawing/2014/main" id="{1E283037-68D4-4462-A856-F5A69EA3DDA6}"/>
              </a:ext>
            </a:extLst>
          </p:cNvPr>
          <p:cNvSpPr txBox="1"/>
          <p:nvPr/>
        </p:nvSpPr>
        <p:spPr>
          <a:xfrm>
            <a:off x="6497058" y="2494076"/>
            <a:ext cx="4296597" cy="3046988"/>
          </a:xfrm>
          <a:prstGeom prst="rect">
            <a:avLst/>
          </a:prstGeom>
          <a:noFill/>
        </p:spPr>
        <p:txBody>
          <a:bodyPr wrap="square">
            <a:spAutoFit/>
          </a:bodyPr>
          <a:lstStyle/>
          <a:p>
            <a:r>
              <a:rPr lang="en-US" sz="3200" dirty="0"/>
              <a:t>“An Adoptive Family is a remarkable environment for healing form emotional and physical traumas and can reverse developmental deficits.”</a:t>
            </a:r>
          </a:p>
        </p:txBody>
      </p:sp>
    </p:spTree>
    <p:extLst>
      <p:ext uri="{BB962C8B-B14F-4D97-AF65-F5344CB8AC3E}">
        <p14:creationId xmlns:p14="http://schemas.microsoft.com/office/powerpoint/2010/main" val="4204512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D21B58-0087-4E49-AB09-58BE4340D0AF}"/>
              </a:ext>
            </a:extLst>
          </p:cNvPr>
          <p:cNvPicPr>
            <a:picLocks noChangeAspect="1"/>
          </p:cNvPicPr>
          <p:nvPr/>
        </p:nvPicPr>
        <p:blipFill>
          <a:blip r:embed="rId3"/>
          <a:stretch>
            <a:fillRect/>
          </a:stretch>
        </p:blipFill>
        <p:spPr>
          <a:xfrm>
            <a:off x="314704" y="1125553"/>
            <a:ext cx="9530592" cy="5236812"/>
          </a:xfrm>
          <a:prstGeom prst="rect">
            <a:avLst/>
          </a:prstGeom>
        </p:spPr>
      </p:pic>
      <p:sp>
        <p:nvSpPr>
          <p:cNvPr id="6" name="Rectangle 5">
            <a:extLst>
              <a:ext uri="{FF2B5EF4-FFF2-40B4-BE49-F238E27FC236}">
                <a16:creationId xmlns:a16="http://schemas.microsoft.com/office/drawing/2014/main" id="{53EACEB3-5FDC-4ADE-BBD8-5269AE01F8F8}"/>
              </a:ext>
            </a:extLst>
          </p:cNvPr>
          <p:cNvSpPr/>
          <p:nvPr/>
        </p:nvSpPr>
        <p:spPr>
          <a:xfrm>
            <a:off x="1" y="495635"/>
            <a:ext cx="12192000" cy="408606"/>
          </a:xfrm>
          <a:prstGeom prst="rect">
            <a:avLst/>
          </a:prstGeom>
          <a:solidFill>
            <a:srgbClr val="7030A0">
              <a:alpha val="50000"/>
            </a:srgbClr>
          </a:solidFill>
          <a:ln>
            <a:noFill/>
          </a:ln>
        </p:spPr>
        <p:txBody>
          <a:bodyPr wrap="square">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1300" b="0" i="0" u="none" strike="noStrike" kern="1200" cap="none" spc="0" normalizeH="0" baseline="0" noProof="0" dirty="0">
              <a:ln>
                <a:noFill/>
              </a:ln>
              <a:solidFill>
                <a:srgbClr val="FFFFFF"/>
              </a:solidFill>
              <a:effectLst/>
              <a:uLnTx/>
              <a:uFillTx/>
              <a:latin typeface="Bookman Old Style" panose="02050604050505020204"/>
              <a:ea typeface="+mn-ea"/>
              <a:cs typeface="+mn-cs"/>
            </a:endParaRPr>
          </a:p>
        </p:txBody>
      </p:sp>
    </p:spTree>
    <p:extLst>
      <p:ext uri="{BB962C8B-B14F-4D97-AF65-F5344CB8AC3E}">
        <p14:creationId xmlns:p14="http://schemas.microsoft.com/office/powerpoint/2010/main" val="429026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dirty="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dirty="0">
              <a:solidFill>
                <a:schemeClr val="tx1"/>
              </a:solidFill>
              <a:latin typeface="Amasis MT Pro" panose="02040504050005020304" pitchFamily="18" charset="0"/>
              <a:ea typeface="+mn-ea"/>
              <a:cs typeface="+mn-cs"/>
            </a:endParaRPr>
          </a:p>
          <a:p>
            <a:endParaRPr lang="en-US" dirty="0"/>
          </a:p>
        </p:txBody>
      </p:sp>
      <p:pic>
        <p:nvPicPr>
          <p:cNvPr id="9" name="Picture 8" descr="Plant growing in a concrete crack">
            <a:extLst>
              <a:ext uri="{FF2B5EF4-FFF2-40B4-BE49-F238E27FC236}">
                <a16:creationId xmlns:a16="http://schemas.microsoft.com/office/drawing/2014/main" id="{D50FC33F-AD27-4D2A-B67F-4D227AA24BA8}"/>
              </a:ext>
            </a:extLst>
          </p:cNvPr>
          <p:cNvPicPr>
            <a:picLocks noChangeAspect="1"/>
          </p:cNvPicPr>
          <p:nvPr/>
        </p:nvPicPr>
        <p:blipFill rotWithShape="1">
          <a:blip r:embed="rId3"/>
          <a:srcRect l="18103" r="36737" b="-1"/>
          <a:stretch/>
        </p:blipFill>
        <p:spPr>
          <a:xfrm>
            <a:off x="7552266" y="10"/>
            <a:ext cx="4639733" cy="6857990"/>
          </a:xfrm>
          <a:prstGeom prst="rect">
            <a:avLst/>
          </a:prstGeom>
        </p:spPr>
      </p:pic>
      <p:sp>
        <p:nvSpPr>
          <p:cNvPr id="11" name="TextBox 10">
            <a:extLst>
              <a:ext uri="{FF2B5EF4-FFF2-40B4-BE49-F238E27FC236}">
                <a16:creationId xmlns:a16="http://schemas.microsoft.com/office/drawing/2014/main" id="{48343ED7-8619-4194-AB68-2A26689851CD}"/>
              </a:ext>
            </a:extLst>
          </p:cNvPr>
          <p:cNvSpPr txBox="1"/>
          <p:nvPr/>
        </p:nvSpPr>
        <p:spPr>
          <a:xfrm>
            <a:off x="2603535" y="345691"/>
            <a:ext cx="3753379" cy="646331"/>
          </a:xfrm>
          <a:prstGeom prst="rect">
            <a:avLst/>
          </a:prstGeom>
          <a:noFill/>
        </p:spPr>
        <p:txBody>
          <a:bodyPr wrap="square">
            <a:spAutoFit/>
          </a:bodyPr>
          <a:lstStyle/>
          <a:p>
            <a:r>
              <a:rPr lang="en-US" sz="3600" b="1" dirty="0"/>
              <a:t>COURSE REVIEW</a:t>
            </a:r>
          </a:p>
        </p:txBody>
      </p:sp>
      <p:sp>
        <p:nvSpPr>
          <p:cNvPr id="13" name="TextBox 12">
            <a:extLst>
              <a:ext uri="{FF2B5EF4-FFF2-40B4-BE49-F238E27FC236}">
                <a16:creationId xmlns:a16="http://schemas.microsoft.com/office/drawing/2014/main" id="{7A73BEBA-47B7-441A-AEAE-4334696D6965}"/>
              </a:ext>
            </a:extLst>
          </p:cNvPr>
          <p:cNvSpPr txBox="1"/>
          <p:nvPr/>
        </p:nvSpPr>
        <p:spPr>
          <a:xfrm>
            <a:off x="727181" y="1164121"/>
            <a:ext cx="6624889" cy="4401205"/>
          </a:xfrm>
          <a:prstGeom prst="rect">
            <a:avLst/>
          </a:prstGeom>
          <a:noFill/>
        </p:spPr>
        <p:txBody>
          <a:bodyPr wrap="square">
            <a:spAutoFit/>
          </a:bodyPr>
          <a:lstStyle/>
          <a:p>
            <a:pPr marL="0" indent="0">
              <a:buFont typeface="Wingdings" panose="05000000000000000000" pitchFamily="2" charset="2"/>
              <a:buNone/>
              <a:defRPr/>
            </a:pPr>
            <a:r>
              <a:rPr lang="en-US" sz="2000" b="1" dirty="0">
                <a:latin typeface="Verdana" panose="020B0604030504040204" pitchFamily="34" charset="0"/>
                <a:ea typeface="Verdana" panose="020B0604030504040204" pitchFamily="34" charset="0"/>
              </a:rPr>
              <a:t>Session 1: </a:t>
            </a:r>
            <a:r>
              <a:rPr lang="en-US" sz="2000" dirty="0">
                <a:latin typeface="Verdana" panose="020B0604030504040204" pitchFamily="34" charset="0"/>
                <a:ea typeface="Verdana" panose="020B0604030504040204" pitchFamily="34" charset="0"/>
              </a:rPr>
              <a:t>Beginning Connections</a:t>
            </a:r>
          </a:p>
          <a:p>
            <a:pPr lvl="1">
              <a:defRPr/>
            </a:pPr>
            <a:r>
              <a:rPr lang="en-US" sz="2000" i="1" dirty="0">
                <a:latin typeface="Verdana" panose="020B0604030504040204" pitchFamily="34" charset="0"/>
                <a:ea typeface="Verdana" panose="020B0604030504040204" pitchFamily="34" charset="0"/>
              </a:rPr>
              <a:t>Exploring Motivations and Expectations in Adoption</a:t>
            </a:r>
          </a:p>
          <a:p>
            <a:pPr lvl="1">
              <a:defRPr/>
            </a:pPr>
            <a:r>
              <a:rPr lang="en-US" sz="2000" i="1" dirty="0">
                <a:latin typeface="Verdana" panose="020B0604030504040204" pitchFamily="34" charset="0"/>
                <a:ea typeface="Verdana" panose="020B0604030504040204" pitchFamily="34" charset="0"/>
              </a:rPr>
              <a:t>Trust, Attachment and Development</a:t>
            </a:r>
          </a:p>
          <a:p>
            <a:pPr>
              <a:defRPr/>
            </a:pPr>
            <a:endParaRPr lang="en-US" sz="2000" dirty="0">
              <a:latin typeface="Verdana" panose="020B0604030504040204" pitchFamily="34" charset="0"/>
              <a:ea typeface="Verdana" panose="020B0604030504040204" pitchFamily="34" charset="0"/>
            </a:endParaRPr>
          </a:p>
          <a:p>
            <a:pPr marL="0" indent="0">
              <a:buFont typeface="Wingdings" panose="05000000000000000000" pitchFamily="2" charset="2"/>
              <a:buNone/>
              <a:defRPr/>
            </a:pPr>
            <a:r>
              <a:rPr lang="en-US" sz="2000" b="1" dirty="0">
                <a:latin typeface="Verdana" panose="020B0604030504040204" pitchFamily="34" charset="0"/>
                <a:ea typeface="Verdana" panose="020B0604030504040204" pitchFamily="34" charset="0"/>
              </a:rPr>
              <a:t>Session 2: </a:t>
            </a:r>
            <a:r>
              <a:rPr lang="en-US" sz="2000" dirty="0">
                <a:latin typeface="Verdana" panose="020B0604030504040204" pitchFamily="34" charset="0"/>
                <a:ea typeface="Verdana" panose="020B0604030504040204" pitchFamily="34" charset="0"/>
              </a:rPr>
              <a:t>At the Heart of Adoption</a:t>
            </a:r>
          </a:p>
          <a:p>
            <a:pPr lvl="1">
              <a:defRPr/>
            </a:pPr>
            <a:r>
              <a:rPr lang="en-US" sz="2000" i="1" dirty="0">
                <a:latin typeface="Verdana" panose="020B0604030504040204" pitchFamily="34" charset="0"/>
                <a:ea typeface="Verdana" panose="020B0604030504040204" pitchFamily="34" charset="0"/>
              </a:rPr>
              <a:t>Grief and Loss  </a:t>
            </a:r>
          </a:p>
          <a:p>
            <a:pPr lvl="1">
              <a:defRPr/>
            </a:pPr>
            <a:endParaRPr lang="en-US" sz="2000" i="1" dirty="0">
              <a:latin typeface="Verdana" panose="020B0604030504040204" pitchFamily="34" charset="0"/>
              <a:ea typeface="Verdana" panose="020B0604030504040204" pitchFamily="34" charset="0"/>
            </a:endParaRPr>
          </a:p>
          <a:p>
            <a:pPr marL="457200" indent="-457200">
              <a:buNone/>
              <a:defRPr/>
            </a:pPr>
            <a:r>
              <a:rPr lang="en-US" sz="2000" b="1" dirty="0">
                <a:latin typeface="Verdana" panose="020B0604030504040204" pitchFamily="34" charset="0"/>
                <a:ea typeface="Verdana" panose="020B0604030504040204" pitchFamily="34" charset="0"/>
              </a:rPr>
              <a:t>Session 3: </a:t>
            </a:r>
            <a:r>
              <a:rPr lang="en-US" sz="2000" dirty="0">
                <a:latin typeface="Verdana" panose="020B0604030504040204" pitchFamily="34" charset="0"/>
                <a:ea typeface="Verdana" panose="020B0604030504040204" pitchFamily="34" charset="0"/>
              </a:rPr>
              <a:t>Talking About Adoption throughout Development</a:t>
            </a:r>
          </a:p>
          <a:p>
            <a:pPr>
              <a:defRPr/>
            </a:pPr>
            <a:endParaRPr lang="en-US" sz="2000" dirty="0">
              <a:latin typeface="Verdana" panose="020B0604030504040204" pitchFamily="34" charset="0"/>
              <a:ea typeface="Verdana" panose="020B0604030504040204" pitchFamily="34" charset="0"/>
            </a:endParaRPr>
          </a:p>
          <a:p>
            <a:pPr marL="0" indent="0">
              <a:buFont typeface="Wingdings" panose="05000000000000000000" pitchFamily="2" charset="2"/>
              <a:buNone/>
              <a:defRPr/>
            </a:pPr>
            <a:r>
              <a:rPr lang="en-US" sz="2000" b="1" dirty="0">
                <a:latin typeface="Verdana" panose="020B0604030504040204" pitchFamily="34" charset="0"/>
                <a:ea typeface="Verdana" panose="020B0604030504040204" pitchFamily="34" charset="0"/>
              </a:rPr>
              <a:t>Session 4: </a:t>
            </a:r>
            <a:r>
              <a:rPr lang="en-US" sz="2000" dirty="0">
                <a:latin typeface="Verdana" panose="020B0604030504040204" pitchFamily="34" charset="0"/>
                <a:ea typeface="Verdana" panose="020B0604030504040204" pitchFamily="34" charset="0"/>
              </a:rPr>
              <a:t>Identity and Adoption</a:t>
            </a:r>
          </a:p>
          <a:p>
            <a:pPr marL="206375" lvl="1" indent="0">
              <a:buFont typeface="Wingdings" panose="05000000000000000000" pitchFamily="2" charset="2"/>
              <a:buNone/>
              <a:defRPr/>
            </a:pPr>
            <a:endParaRPr lang="en-US" sz="2000" dirty="0">
              <a:latin typeface="Verdana" panose="020B0604030504040204" pitchFamily="34" charset="0"/>
              <a:ea typeface="Verdana" panose="020B0604030504040204" pitchFamily="34" charset="0"/>
            </a:endParaRPr>
          </a:p>
          <a:p>
            <a:pPr marL="0" indent="0">
              <a:buFont typeface="Wingdings" panose="05000000000000000000" pitchFamily="2" charset="2"/>
              <a:buNone/>
              <a:defRPr/>
            </a:pPr>
            <a:r>
              <a:rPr lang="en-US" sz="2000" b="1" dirty="0">
                <a:latin typeface="Verdana" panose="020B0604030504040204" pitchFamily="34" charset="0"/>
                <a:ea typeface="Verdana" panose="020B0604030504040204" pitchFamily="34" charset="0"/>
              </a:rPr>
              <a:t>Session 5: </a:t>
            </a:r>
            <a:r>
              <a:rPr lang="en-US" sz="2000" dirty="0">
                <a:latin typeface="Verdana" panose="020B0604030504040204" pitchFamily="34" charset="0"/>
                <a:ea typeface="Verdana" panose="020B0604030504040204" pitchFamily="34" charset="0"/>
              </a:rPr>
              <a:t>Trauma Informed Parenting with TBRI</a:t>
            </a:r>
          </a:p>
        </p:txBody>
      </p:sp>
    </p:spTree>
    <p:extLst>
      <p:ext uri="{BB962C8B-B14F-4D97-AF65-F5344CB8AC3E}">
        <p14:creationId xmlns:p14="http://schemas.microsoft.com/office/powerpoint/2010/main" val="4000893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a:solidFill>
                <a:schemeClr val="tx1"/>
              </a:solidFill>
              <a:latin typeface="Amasis MT Pro" panose="02040504050005020304" pitchFamily="18" charset="0"/>
              <a:ea typeface="+mn-ea"/>
              <a:cs typeface="+mn-cs"/>
            </a:endParaRPr>
          </a:p>
          <a:p>
            <a:endParaRPr lang="en-US" dirty="0"/>
          </a:p>
        </p:txBody>
      </p:sp>
      <p:sp>
        <p:nvSpPr>
          <p:cNvPr id="10" name="TextBox 9">
            <a:extLst>
              <a:ext uri="{FF2B5EF4-FFF2-40B4-BE49-F238E27FC236}">
                <a16:creationId xmlns:a16="http://schemas.microsoft.com/office/drawing/2014/main" id="{AD5993B1-5759-492C-9927-47F283725F5C}"/>
              </a:ext>
            </a:extLst>
          </p:cNvPr>
          <p:cNvSpPr txBox="1"/>
          <p:nvPr/>
        </p:nvSpPr>
        <p:spPr>
          <a:xfrm>
            <a:off x="1554480" y="1988556"/>
            <a:ext cx="8036242" cy="1107996"/>
          </a:xfrm>
          <a:prstGeom prst="rect">
            <a:avLst/>
          </a:prstGeom>
          <a:noFill/>
        </p:spPr>
        <p:txBody>
          <a:bodyPr wrap="square">
            <a:spAutoFit/>
          </a:bodyPr>
          <a:lstStyle/>
          <a:p>
            <a:r>
              <a:rPr lang="en-US" sz="6600" b="1" dirty="0"/>
              <a:t>Course Evaluation Poll</a:t>
            </a:r>
            <a:endParaRPr lang="en-US" sz="6600" dirty="0"/>
          </a:p>
        </p:txBody>
      </p:sp>
    </p:spTree>
    <p:extLst>
      <p:ext uri="{BB962C8B-B14F-4D97-AF65-F5344CB8AC3E}">
        <p14:creationId xmlns:p14="http://schemas.microsoft.com/office/powerpoint/2010/main" val="2908308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a:solidFill>
                <a:schemeClr val="tx1"/>
              </a:solidFill>
              <a:latin typeface="Amasis MT Pro" panose="02040504050005020304" pitchFamily="18" charset="0"/>
              <a:ea typeface="+mn-ea"/>
              <a:cs typeface="+mn-cs"/>
            </a:endParaRPr>
          </a:p>
          <a:p>
            <a:endParaRPr lang="en-US" dirty="0"/>
          </a:p>
        </p:txBody>
      </p:sp>
      <p:sp>
        <p:nvSpPr>
          <p:cNvPr id="10" name="TextBox 9">
            <a:extLst>
              <a:ext uri="{FF2B5EF4-FFF2-40B4-BE49-F238E27FC236}">
                <a16:creationId xmlns:a16="http://schemas.microsoft.com/office/drawing/2014/main" id="{7A508335-4C82-431B-9C48-8583DAB07AE8}"/>
              </a:ext>
            </a:extLst>
          </p:cNvPr>
          <p:cNvSpPr txBox="1"/>
          <p:nvPr/>
        </p:nvSpPr>
        <p:spPr>
          <a:xfrm>
            <a:off x="2068830" y="449098"/>
            <a:ext cx="6792277" cy="1200329"/>
          </a:xfrm>
          <a:prstGeom prst="rect">
            <a:avLst/>
          </a:prstGeom>
          <a:noFill/>
        </p:spPr>
        <p:txBody>
          <a:bodyPr wrap="square">
            <a:spAutoFit/>
          </a:bodyPr>
          <a:lstStyle/>
          <a:p>
            <a:pPr algn="ctr"/>
            <a:r>
              <a:rPr lang="en-US" sz="3600" b="1" dirty="0"/>
              <a:t>The End of Class… But The </a:t>
            </a:r>
          </a:p>
          <a:p>
            <a:pPr algn="ctr"/>
            <a:r>
              <a:rPr lang="en-US" sz="3600" b="1" dirty="0"/>
              <a:t>Beginning of Your Journey!</a:t>
            </a:r>
          </a:p>
        </p:txBody>
      </p:sp>
      <p:sp>
        <p:nvSpPr>
          <p:cNvPr id="12" name="TextBox 11">
            <a:extLst>
              <a:ext uri="{FF2B5EF4-FFF2-40B4-BE49-F238E27FC236}">
                <a16:creationId xmlns:a16="http://schemas.microsoft.com/office/drawing/2014/main" id="{EB0968B4-192C-4571-B719-DF9C7F7F5197}"/>
              </a:ext>
            </a:extLst>
          </p:cNvPr>
          <p:cNvSpPr txBox="1"/>
          <p:nvPr/>
        </p:nvSpPr>
        <p:spPr>
          <a:xfrm>
            <a:off x="1158501" y="1840239"/>
            <a:ext cx="9544050" cy="3970318"/>
          </a:xfrm>
          <a:prstGeom prst="rect">
            <a:avLst/>
          </a:prstGeom>
          <a:noFill/>
        </p:spPr>
        <p:txBody>
          <a:bodyPr wrap="square">
            <a:spAutoFit/>
          </a:bodyPr>
          <a:lstStyle/>
          <a:p>
            <a:pPr algn="ctr">
              <a:spcBef>
                <a:spcPct val="0"/>
              </a:spcBef>
              <a:buClrTx/>
              <a:buFontTx/>
              <a:buNone/>
            </a:pPr>
            <a:r>
              <a:rPr lang="en-US" altLang="en-US" sz="2800" dirty="0">
                <a:cs typeface="AngsanaUPC" panose="020B0502040204020203" pitchFamily="18" charset="-34"/>
              </a:rPr>
              <a:t>You are not alone… Your ACRF Adoption Team</a:t>
            </a:r>
          </a:p>
          <a:p>
            <a:pPr>
              <a:spcBef>
                <a:spcPct val="0"/>
              </a:spcBef>
              <a:buClrTx/>
              <a:buFontTx/>
              <a:buNone/>
            </a:pPr>
            <a:r>
              <a:rPr lang="en-US" altLang="en-US" sz="2800" b="1" dirty="0"/>
              <a:t>	</a:t>
            </a:r>
          </a:p>
          <a:p>
            <a:pPr>
              <a:spcBef>
                <a:spcPct val="0"/>
              </a:spcBef>
              <a:buClrTx/>
              <a:buFontTx/>
              <a:buNone/>
            </a:pPr>
            <a:r>
              <a:rPr lang="en-US" altLang="en-US" sz="2800" b="1" dirty="0"/>
              <a:t>Brenda </a:t>
            </a:r>
            <a:r>
              <a:rPr lang="en-US" altLang="en-US" sz="2800" b="1" dirty="0" err="1"/>
              <a:t>Ursel</a:t>
            </a:r>
            <a:r>
              <a:rPr lang="en-US" altLang="en-US" sz="2800" b="1" dirty="0"/>
              <a:t>- </a:t>
            </a:r>
            <a:r>
              <a:rPr lang="en-US" altLang="en-US" sz="2800" dirty="0"/>
              <a:t>Adoption Support (Anchorage) </a:t>
            </a:r>
          </a:p>
          <a:p>
            <a:pPr>
              <a:spcBef>
                <a:spcPct val="0"/>
              </a:spcBef>
              <a:buClrTx/>
              <a:buFontTx/>
              <a:buNone/>
            </a:pPr>
            <a:r>
              <a:rPr lang="en-US" altLang="en-US" sz="2800" b="1" dirty="0"/>
              <a:t>Timothy </a:t>
            </a:r>
            <a:r>
              <a:rPr lang="en-US" altLang="en-US" sz="2800" b="1" dirty="0" err="1"/>
              <a:t>Ledna</a:t>
            </a:r>
            <a:r>
              <a:rPr lang="en-US" altLang="en-US" sz="2800" b="1" dirty="0"/>
              <a:t>- </a:t>
            </a:r>
            <a:r>
              <a:rPr lang="en-US" altLang="en-US" sz="2800" dirty="0"/>
              <a:t>Adoption Support (Fairbanks/Northern AK)</a:t>
            </a:r>
          </a:p>
          <a:p>
            <a:pPr>
              <a:spcBef>
                <a:spcPct val="0"/>
              </a:spcBef>
              <a:buClrTx/>
              <a:buFontTx/>
              <a:buNone/>
            </a:pPr>
            <a:r>
              <a:rPr lang="en-US" altLang="en-US" sz="2800" b="1" dirty="0"/>
              <a:t>Erin Monarch </a:t>
            </a:r>
            <a:r>
              <a:rPr lang="en-US" altLang="en-US" sz="2800" dirty="0"/>
              <a:t>– Adoption Support (Southcentral, Southeastern, 		      Western)</a:t>
            </a:r>
          </a:p>
          <a:p>
            <a:pPr>
              <a:spcBef>
                <a:spcPct val="0"/>
              </a:spcBef>
              <a:buClrTx/>
              <a:buFontTx/>
              <a:buNone/>
            </a:pPr>
            <a:r>
              <a:rPr lang="en-US" sz="2800" b="1" dirty="0"/>
              <a:t>Karissa Hughes- </a:t>
            </a:r>
            <a:r>
              <a:rPr lang="en-US" sz="2800" dirty="0"/>
              <a:t>Adoption Resources - Fairbanks</a:t>
            </a:r>
            <a:endParaRPr lang="en-US" altLang="en-US" sz="2800" b="1" dirty="0"/>
          </a:p>
          <a:p>
            <a:pPr algn="ctr">
              <a:spcBef>
                <a:spcPct val="0"/>
              </a:spcBef>
              <a:buClrTx/>
              <a:buFontTx/>
              <a:buNone/>
            </a:pPr>
            <a:r>
              <a:rPr lang="en-US" altLang="en-US" sz="2800" b="1" dirty="0"/>
              <a:t> 		Alaska Center for Resource Families  </a:t>
            </a:r>
            <a:r>
              <a:rPr lang="en-US" altLang="en-US" sz="2800" dirty="0">
                <a:hlinkClick r:id="rId3"/>
              </a:rPr>
              <a:t>www.acrf.org</a:t>
            </a:r>
            <a:endParaRPr lang="en-US" altLang="en-US" sz="2800" dirty="0"/>
          </a:p>
          <a:p>
            <a:pPr algn="ctr">
              <a:spcBef>
                <a:spcPct val="0"/>
              </a:spcBef>
              <a:buClrTx/>
              <a:buFontTx/>
              <a:buNone/>
            </a:pPr>
            <a:r>
              <a:rPr lang="en-US" altLang="en-US" sz="2800" dirty="0"/>
              <a:t>1-800-478-7307</a:t>
            </a:r>
          </a:p>
        </p:txBody>
      </p:sp>
    </p:spTree>
    <p:extLst>
      <p:ext uri="{BB962C8B-B14F-4D97-AF65-F5344CB8AC3E}">
        <p14:creationId xmlns:p14="http://schemas.microsoft.com/office/powerpoint/2010/main" val="3920134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a:solidFill>
                <a:schemeClr val="tx1"/>
              </a:solidFill>
              <a:latin typeface="Amasis MT Pro" panose="02040504050005020304" pitchFamily="18" charset="0"/>
              <a:ea typeface="+mn-ea"/>
              <a:cs typeface="+mn-cs"/>
            </a:endParaRPr>
          </a:p>
          <a:p>
            <a:endParaRPr lang="en-US" dirty="0"/>
          </a:p>
        </p:txBody>
      </p:sp>
      <p:pic>
        <p:nvPicPr>
          <p:cNvPr id="2" name="Picture 1">
            <a:extLst>
              <a:ext uri="{FF2B5EF4-FFF2-40B4-BE49-F238E27FC236}">
                <a16:creationId xmlns:a16="http://schemas.microsoft.com/office/drawing/2014/main" id="{27DF6125-26B4-2F07-9704-290E14EC23A6}"/>
              </a:ext>
            </a:extLst>
          </p:cNvPr>
          <p:cNvPicPr>
            <a:picLocks noChangeAspect="1"/>
          </p:cNvPicPr>
          <p:nvPr/>
        </p:nvPicPr>
        <p:blipFill>
          <a:blip r:embed="rId3"/>
          <a:stretch>
            <a:fillRect/>
          </a:stretch>
        </p:blipFill>
        <p:spPr>
          <a:xfrm>
            <a:off x="948613" y="376219"/>
            <a:ext cx="6151397" cy="1609483"/>
          </a:xfrm>
          <a:prstGeom prst="rect">
            <a:avLst/>
          </a:prstGeom>
        </p:spPr>
      </p:pic>
      <p:pic>
        <p:nvPicPr>
          <p:cNvPr id="4" name="Picture 3">
            <a:extLst>
              <a:ext uri="{FF2B5EF4-FFF2-40B4-BE49-F238E27FC236}">
                <a16:creationId xmlns:a16="http://schemas.microsoft.com/office/drawing/2014/main" id="{29782CF4-6DBC-0094-E49C-B39AA74D0475}"/>
              </a:ext>
            </a:extLst>
          </p:cNvPr>
          <p:cNvPicPr>
            <a:picLocks noChangeAspect="1"/>
          </p:cNvPicPr>
          <p:nvPr/>
        </p:nvPicPr>
        <p:blipFill>
          <a:blip r:embed="rId4"/>
          <a:stretch>
            <a:fillRect/>
          </a:stretch>
        </p:blipFill>
        <p:spPr>
          <a:xfrm>
            <a:off x="885349" y="1601951"/>
            <a:ext cx="9655590" cy="4627399"/>
          </a:xfrm>
          <a:prstGeom prst="rect">
            <a:avLst/>
          </a:prstGeom>
        </p:spPr>
      </p:pic>
    </p:spTree>
    <p:extLst>
      <p:ext uri="{BB962C8B-B14F-4D97-AF65-F5344CB8AC3E}">
        <p14:creationId xmlns:p14="http://schemas.microsoft.com/office/powerpoint/2010/main" val="286830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335678" y="3971404"/>
            <a:ext cx="4594848" cy="2068166"/>
          </a:xfrm>
          <a:ln>
            <a:noFill/>
          </a:ln>
        </p:spPr>
        <p:txBody>
          <a:bodyPr>
            <a:normAutofit/>
          </a:bodyPr>
          <a:lstStyle/>
          <a:p>
            <a:pPr marL="438912" lvl="1" indent="0" defTabSz="877824">
              <a:spcBef>
                <a:spcPts val="480"/>
              </a:spcBef>
              <a:buNone/>
            </a:pPr>
            <a:endParaRPr lang="en-US" sz="2304" kern="1200" baseline="30000">
              <a:solidFill>
                <a:srgbClr val="000000"/>
              </a:solidFill>
              <a:latin typeface="Amasis MT Pro" panose="02040504050005020304" pitchFamily="18" charset="0"/>
              <a:ea typeface="+mn-ea"/>
              <a:cs typeface="Arial"/>
              <a:sym typeface="Futura" charset="0"/>
            </a:endParaRPr>
          </a:p>
          <a:p>
            <a:pPr marL="658368" lvl="1" indent="-219456" defTabSz="877824">
              <a:spcBef>
                <a:spcPts val="480"/>
              </a:spcBef>
            </a:pPr>
            <a:endParaRPr lang="en-US" sz="2304" kern="1200">
              <a:solidFill>
                <a:schemeClr val="tx1"/>
              </a:solidFill>
              <a:latin typeface="Amasis MT Pro" panose="02040504050005020304" pitchFamily="18" charset="0"/>
              <a:ea typeface="+mn-ea"/>
              <a:cs typeface="+mn-cs"/>
            </a:endParaRPr>
          </a:p>
          <a:p>
            <a:endParaRPr lang="en-US" dirty="0"/>
          </a:p>
        </p:txBody>
      </p:sp>
      <p:pic>
        <p:nvPicPr>
          <p:cNvPr id="5" name="Picture 4">
            <a:extLst>
              <a:ext uri="{FF2B5EF4-FFF2-40B4-BE49-F238E27FC236}">
                <a16:creationId xmlns:a16="http://schemas.microsoft.com/office/drawing/2014/main" id="{F780D20B-7601-86ED-EFFB-906F5B41B1A5}"/>
              </a:ext>
            </a:extLst>
          </p:cNvPr>
          <p:cNvPicPr>
            <a:picLocks noChangeAspect="1"/>
          </p:cNvPicPr>
          <p:nvPr/>
        </p:nvPicPr>
        <p:blipFill>
          <a:blip r:embed="rId3"/>
          <a:stretch>
            <a:fillRect/>
          </a:stretch>
        </p:blipFill>
        <p:spPr>
          <a:xfrm>
            <a:off x="472517" y="2776914"/>
            <a:ext cx="7788243" cy="4261905"/>
          </a:xfrm>
          <a:prstGeom prst="rect">
            <a:avLst/>
          </a:prstGeom>
        </p:spPr>
      </p:pic>
      <p:pic>
        <p:nvPicPr>
          <p:cNvPr id="6" name="Picture 5">
            <a:extLst>
              <a:ext uri="{FF2B5EF4-FFF2-40B4-BE49-F238E27FC236}">
                <a16:creationId xmlns:a16="http://schemas.microsoft.com/office/drawing/2014/main" id="{25D6ED44-86A5-84AF-6CE1-01CFD9B5B897}"/>
              </a:ext>
            </a:extLst>
          </p:cNvPr>
          <p:cNvPicPr>
            <a:picLocks noChangeAspect="1"/>
          </p:cNvPicPr>
          <p:nvPr/>
        </p:nvPicPr>
        <p:blipFill>
          <a:blip r:embed="rId4"/>
          <a:stretch>
            <a:fillRect/>
          </a:stretch>
        </p:blipFill>
        <p:spPr>
          <a:xfrm>
            <a:off x="200197" y="493331"/>
            <a:ext cx="7218290" cy="2011854"/>
          </a:xfrm>
          <a:prstGeom prst="rect">
            <a:avLst/>
          </a:prstGeom>
        </p:spPr>
      </p:pic>
      <p:pic>
        <p:nvPicPr>
          <p:cNvPr id="7" name="Picture 6">
            <a:extLst>
              <a:ext uri="{FF2B5EF4-FFF2-40B4-BE49-F238E27FC236}">
                <a16:creationId xmlns:a16="http://schemas.microsoft.com/office/drawing/2014/main" id="{C72C4207-1CF3-949E-888D-8620534E063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2788" r="12537" b="-2"/>
          <a:stretch/>
        </p:blipFill>
        <p:spPr>
          <a:xfrm>
            <a:off x="9262086" y="4907867"/>
            <a:ext cx="2386361" cy="1984276"/>
          </a:xfrm>
          <a:prstGeom prst="rect">
            <a:avLst/>
          </a:prstGeom>
        </p:spPr>
      </p:pic>
    </p:spTree>
    <p:extLst>
      <p:ext uri="{BB962C8B-B14F-4D97-AF65-F5344CB8AC3E}">
        <p14:creationId xmlns:p14="http://schemas.microsoft.com/office/powerpoint/2010/main" val="3445940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7063D80-0B98-7963-7343-DDE47115FE45}"/>
              </a:ext>
            </a:extLst>
          </p:cNvPr>
          <p:cNvSpPr/>
          <p:nvPr/>
        </p:nvSpPr>
        <p:spPr>
          <a:xfrm>
            <a:off x="2330936" y="1506786"/>
            <a:ext cx="6854821" cy="1756731"/>
          </a:xfrm>
          <a:prstGeom prst="ellipse">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852B952-65DC-9F36-CE46-6FF221427C8F}"/>
              </a:ext>
            </a:extLst>
          </p:cNvPr>
          <p:cNvSpPr/>
          <p:nvPr/>
        </p:nvSpPr>
        <p:spPr>
          <a:xfrm>
            <a:off x="2417761" y="4318741"/>
            <a:ext cx="7220036" cy="1792817"/>
          </a:xfrm>
          <a:prstGeom prst="ellipse">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58FC790-3617-7AF1-3EB9-4B65D5A10A0D}"/>
              </a:ext>
            </a:extLst>
          </p:cNvPr>
          <p:cNvPicPr>
            <a:picLocks noChangeAspect="1"/>
          </p:cNvPicPr>
          <p:nvPr/>
        </p:nvPicPr>
        <p:blipFill rotWithShape="1">
          <a:blip r:embed="rId3"/>
          <a:srcRect r="52142" b="76087"/>
          <a:stretch/>
        </p:blipFill>
        <p:spPr>
          <a:xfrm>
            <a:off x="3578324" y="2187608"/>
            <a:ext cx="4842767" cy="817216"/>
          </a:xfrm>
          <a:prstGeom prst="rect">
            <a:avLst/>
          </a:prstGeom>
        </p:spPr>
      </p:pic>
      <p:sp>
        <p:nvSpPr>
          <p:cNvPr id="19" name="TextBox 18">
            <a:extLst>
              <a:ext uri="{FF2B5EF4-FFF2-40B4-BE49-F238E27FC236}">
                <a16:creationId xmlns:a16="http://schemas.microsoft.com/office/drawing/2014/main" id="{ADE5CE17-B400-E96D-61C3-4BA737CD351D}"/>
              </a:ext>
            </a:extLst>
          </p:cNvPr>
          <p:cNvSpPr txBox="1"/>
          <p:nvPr/>
        </p:nvSpPr>
        <p:spPr>
          <a:xfrm>
            <a:off x="3546649" y="5497864"/>
            <a:ext cx="5258315" cy="815608"/>
          </a:xfrm>
          <a:prstGeom prst="rect">
            <a:avLst/>
          </a:prstGeom>
          <a:noFill/>
        </p:spPr>
        <p:txBody>
          <a:bodyPr wrap="square" rtlCol="0">
            <a:spAutoFit/>
          </a:bodyPr>
          <a:lstStyle/>
          <a:p>
            <a:pPr marL="0" marR="0" lvl="0" indent="0" algn="l" defTabSz="877824" rtl="0" eaLnBrk="1" fontAlgn="auto" latinLnBrk="0" hangingPunct="1">
              <a:lnSpc>
                <a:spcPct val="100000"/>
              </a:lnSpc>
              <a:spcBef>
                <a:spcPts val="0"/>
              </a:spcBef>
              <a:spcAft>
                <a:spcPts val="60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Proactive		  Responsive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7939B88-450C-CBBC-C537-837E50D7E6B1}"/>
              </a:ext>
            </a:extLst>
          </p:cNvPr>
          <p:cNvSpPr txBox="1"/>
          <p:nvPr/>
        </p:nvSpPr>
        <p:spPr>
          <a:xfrm>
            <a:off x="4243454" y="4891985"/>
            <a:ext cx="3322522" cy="646331"/>
          </a:xfrm>
          <a:prstGeom prst="rect">
            <a:avLst/>
          </a:prstGeom>
          <a:noFill/>
        </p:spPr>
        <p:txBody>
          <a:bodyPr wrap="square" rtlCol="0">
            <a:spAutoFit/>
          </a:bodyPr>
          <a:lstStyle/>
          <a:p>
            <a:pPr marL="0" marR="0" lvl="0" indent="0" algn="ctr" defTabSz="877824"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Correcting</a:t>
            </a:r>
          </a:p>
        </p:txBody>
      </p:sp>
      <p:sp>
        <p:nvSpPr>
          <p:cNvPr id="13" name="TextBox 12">
            <a:extLst>
              <a:ext uri="{FF2B5EF4-FFF2-40B4-BE49-F238E27FC236}">
                <a16:creationId xmlns:a16="http://schemas.microsoft.com/office/drawing/2014/main" id="{D9C1EAB1-2C31-07C4-145D-E6F64CF7E396}"/>
              </a:ext>
            </a:extLst>
          </p:cNvPr>
          <p:cNvSpPr txBox="1"/>
          <p:nvPr/>
        </p:nvSpPr>
        <p:spPr>
          <a:xfrm>
            <a:off x="3588442" y="1589362"/>
            <a:ext cx="4339814" cy="769441"/>
          </a:xfrm>
          <a:prstGeom prst="rect">
            <a:avLst/>
          </a:prstGeom>
          <a:noFill/>
        </p:spPr>
        <p:txBody>
          <a:bodyPr wrap="square" rtlCol="0">
            <a:spAutoFit/>
          </a:bodyPr>
          <a:lstStyle/>
          <a:p>
            <a:pPr marL="0" marR="0" lvl="0" indent="0" algn="ctr" defTabSz="877824" rtl="0" eaLnBrk="1" fontAlgn="auto" latinLnBrk="0" hangingPunct="1">
              <a:lnSpc>
                <a:spcPct val="100000"/>
              </a:lnSpc>
              <a:spcBef>
                <a:spcPts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Connecting</a:t>
            </a:r>
            <a:endParaRPr kumimoji="0" lang="en-US" sz="48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p:txBody>
      </p:sp>
      <p:sp>
        <p:nvSpPr>
          <p:cNvPr id="6" name="Oval 5">
            <a:extLst>
              <a:ext uri="{FF2B5EF4-FFF2-40B4-BE49-F238E27FC236}">
                <a16:creationId xmlns:a16="http://schemas.microsoft.com/office/drawing/2014/main" id="{EC1602C9-F9D9-4C13-7352-69D86E048172}"/>
              </a:ext>
            </a:extLst>
          </p:cNvPr>
          <p:cNvSpPr/>
          <p:nvPr/>
        </p:nvSpPr>
        <p:spPr>
          <a:xfrm>
            <a:off x="2439857" y="2943039"/>
            <a:ext cx="6636983" cy="1792817"/>
          </a:xfrm>
          <a:prstGeom prst="ellipse">
            <a:avLst/>
          </a:prstGeom>
          <a:solidFill>
            <a:srgbClr val="6188C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masis MT Pro" panose="02040504050005020304" pitchFamily="18" charset="0"/>
              <a:ea typeface="+mn-ea"/>
              <a:cs typeface="+mn-cs"/>
            </a:endParaRPr>
          </a:p>
        </p:txBody>
      </p:sp>
      <p:sp>
        <p:nvSpPr>
          <p:cNvPr id="18" name="TextBox 17">
            <a:extLst>
              <a:ext uri="{FF2B5EF4-FFF2-40B4-BE49-F238E27FC236}">
                <a16:creationId xmlns:a16="http://schemas.microsoft.com/office/drawing/2014/main" id="{E9784BFD-3874-E644-011E-141C808E5DC3}"/>
              </a:ext>
            </a:extLst>
          </p:cNvPr>
          <p:cNvSpPr txBox="1"/>
          <p:nvPr/>
        </p:nvSpPr>
        <p:spPr>
          <a:xfrm>
            <a:off x="3214092" y="3907001"/>
            <a:ext cx="6111389" cy="723275"/>
          </a:xfrm>
          <a:prstGeom prst="rect">
            <a:avLst/>
          </a:prstGeom>
          <a:noFill/>
        </p:spPr>
        <p:txBody>
          <a:bodyPr wrap="square" rtlCol="0">
            <a:spAutoFit/>
          </a:bodyPr>
          <a:lstStyle/>
          <a:p>
            <a:pPr marL="0" marR="0" lvl="0" indent="0" algn="l" defTabSz="877824" rtl="0" eaLnBrk="1" fontAlgn="auto" latinLnBrk="0" hangingPunct="1">
              <a:lnSpc>
                <a:spcPct val="100000"/>
              </a:lnSpc>
              <a:spcBef>
                <a:spcPts val="0"/>
              </a:spcBef>
              <a:spcAft>
                <a:spcPts val="600"/>
              </a:spcAft>
              <a:buClrTx/>
              <a:buSzTx/>
              <a:buFontTx/>
              <a:buNone/>
              <a:tabLst/>
              <a:defRPr/>
            </a:pPr>
            <a:r>
              <a:rPr kumimoji="0" lang="en-US"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Ecological: (Environment)     Physiological  (Body)</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28FEB0C-AA85-DABD-B5C6-19260AA1BEE1}"/>
              </a:ext>
            </a:extLst>
          </p:cNvPr>
          <p:cNvSpPr txBox="1"/>
          <p:nvPr/>
        </p:nvSpPr>
        <p:spPr>
          <a:xfrm>
            <a:off x="4140918" y="3282404"/>
            <a:ext cx="3234859" cy="682729"/>
          </a:xfrm>
          <a:prstGeom prst="rect">
            <a:avLst/>
          </a:prstGeom>
          <a:noFill/>
        </p:spPr>
        <p:txBody>
          <a:bodyPr wrap="square" rtlCol="0">
            <a:spAutoFit/>
          </a:bodyPr>
          <a:lstStyle/>
          <a:p>
            <a:pPr marL="0" marR="0" lvl="0" indent="0" algn="l" defTabSz="877824" rtl="0" eaLnBrk="1" fontAlgn="auto" latinLnBrk="0" hangingPunct="1">
              <a:lnSpc>
                <a:spcPct val="100000"/>
              </a:lnSpc>
              <a:spcBef>
                <a:spcPts val="0"/>
              </a:spcBef>
              <a:spcAft>
                <a:spcPts val="600"/>
              </a:spcAft>
              <a:buClrTx/>
              <a:buSzTx/>
              <a:buFontTx/>
              <a:buNone/>
              <a:tabLst/>
              <a:defRPr/>
            </a:pPr>
            <a:r>
              <a:rPr kumimoji="0" lang="en-US" sz="384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Empowering</a:t>
            </a:r>
            <a:endPar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p:txBody>
      </p:sp>
      <p:sp>
        <p:nvSpPr>
          <p:cNvPr id="14" name="TextBox 13">
            <a:extLst>
              <a:ext uri="{FF2B5EF4-FFF2-40B4-BE49-F238E27FC236}">
                <a16:creationId xmlns:a16="http://schemas.microsoft.com/office/drawing/2014/main" id="{B2AD6E2D-A6D4-87F8-C070-1799CF91F990}"/>
              </a:ext>
            </a:extLst>
          </p:cNvPr>
          <p:cNvSpPr txBox="1"/>
          <p:nvPr/>
        </p:nvSpPr>
        <p:spPr>
          <a:xfrm>
            <a:off x="200197" y="625231"/>
            <a:ext cx="9759488" cy="707886"/>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rPr>
              <a:t>Three Principles of TBRI</a:t>
            </a:r>
          </a:p>
        </p:txBody>
      </p:sp>
    </p:spTree>
    <p:extLst>
      <p:ext uri="{BB962C8B-B14F-4D97-AF65-F5344CB8AC3E}">
        <p14:creationId xmlns:p14="http://schemas.microsoft.com/office/powerpoint/2010/main" val="3652166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462C3FA-EE10-4283-83A9-F407C925C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ontent Placeholder 2">
            <a:extLst>
              <a:ext uri="{FF2B5EF4-FFF2-40B4-BE49-F238E27FC236}">
                <a16:creationId xmlns:a16="http://schemas.microsoft.com/office/drawing/2014/main" id="{9C747C48-2D93-4C1D-AF45-EE07916F243B}"/>
              </a:ext>
            </a:extLst>
          </p:cNvPr>
          <p:cNvSpPr txBox="1">
            <a:spLocks noChangeArrowheads="1"/>
          </p:cNvSpPr>
          <p:nvPr/>
        </p:nvSpPr>
        <p:spPr>
          <a:xfrm>
            <a:off x="2214130" y="5466497"/>
            <a:ext cx="7600671" cy="1069848"/>
          </a:xfrm>
          <a:prstGeom prst="rect">
            <a:avLst/>
          </a:prstGeom>
        </p:spPr>
        <p:txBody>
          <a:bodyPr vert="horz" lIns="91440" tIns="45720" rIns="91440" bIns="45720" rtlCol="0" anchor="ctr">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68263" marR="0" lvl="0" indent="0" algn="ctr" defTabSz="914400" rtl="0" eaLnBrk="1" fontAlgn="auto" latinLnBrk="0" hangingPunct="1">
              <a:lnSpc>
                <a:spcPct val="90000"/>
              </a:lnSpc>
              <a:spcBef>
                <a:spcPct val="0"/>
              </a:spcBef>
              <a:spcAft>
                <a:spcPts val="200"/>
              </a:spcAft>
              <a:buClrTx/>
              <a:buSzTx/>
              <a:buFont typeface="Franklin Gothic Book" panose="020B0503020102020204" pitchFamily="34" charset="0"/>
              <a:buNone/>
              <a:tabLst/>
              <a:defRPr/>
            </a:pPr>
            <a:r>
              <a:rPr kumimoji="0" lang="en-US" altLang="en-US" sz="5400" b="1" i="0" u="none" strike="noStrike" kern="1200" cap="none" spc="0" normalizeH="0" baseline="0" noProof="0" dirty="0">
                <a:ln>
                  <a:noFill/>
                </a:ln>
                <a:solidFill>
                  <a:prstClr val="black"/>
                </a:solidFill>
                <a:effectLst/>
                <a:uLnTx/>
                <a:uFillTx/>
                <a:latin typeface="Calibri Light" panose="020F0302020204030204"/>
                <a:ea typeface="+mn-ea"/>
                <a:cs typeface="+mn-cs"/>
              </a:rPr>
              <a:t>TBRI An Overview</a:t>
            </a:r>
          </a:p>
        </p:txBody>
      </p:sp>
      <p:pic>
        <p:nvPicPr>
          <p:cNvPr id="5" name="Online Media 4" title="TBRI® An Overview: Putting the Pieces Together">
            <a:hlinkClick r:id="" action="ppaction://media"/>
            <a:extLst>
              <a:ext uri="{FF2B5EF4-FFF2-40B4-BE49-F238E27FC236}">
                <a16:creationId xmlns:a16="http://schemas.microsoft.com/office/drawing/2014/main" id="{87F9B32F-3752-2A75-5422-3416F783ED89}"/>
              </a:ext>
            </a:extLst>
          </p:cNvPr>
          <p:cNvPicPr>
            <a:picLocks noRot="1" noChangeAspect="1"/>
          </p:cNvPicPr>
          <p:nvPr>
            <a:videoFile r:link="rId1"/>
          </p:nvPr>
        </p:nvPicPr>
        <p:blipFill>
          <a:blip r:embed="rId4"/>
          <a:stretch>
            <a:fillRect/>
          </a:stretch>
        </p:blipFill>
        <p:spPr>
          <a:xfrm>
            <a:off x="1691148" y="154428"/>
            <a:ext cx="9197042" cy="5247946"/>
          </a:xfrm>
          <a:prstGeom prst="rect">
            <a:avLst/>
          </a:prstGeom>
        </p:spPr>
      </p:pic>
      <p:pic>
        <p:nvPicPr>
          <p:cNvPr id="4" name="Picture 3">
            <a:extLst>
              <a:ext uri="{FF2B5EF4-FFF2-40B4-BE49-F238E27FC236}">
                <a16:creationId xmlns:a16="http://schemas.microsoft.com/office/drawing/2014/main" id="{9BDAEB0B-C51D-4657-AED5-F60E7DEE27E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2788" r="12537" b="-2"/>
          <a:stretch/>
        </p:blipFill>
        <p:spPr>
          <a:xfrm>
            <a:off x="156116" y="5198266"/>
            <a:ext cx="1450811" cy="1555846"/>
          </a:xfrm>
          <a:prstGeom prst="rect">
            <a:avLst/>
          </a:prstGeom>
        </p:spPr>
      </p:pic>
      <p:sp>
        <p:nvSpPr>
          <p:cNvPr id="26" name="sketch line">
            <a:extLst>
              <a:ext uri="{FF2B5EF4-FFF2-40B4-BE49-F238E27FC236}">
                <a16:creationId xmlns:a16="http://schemas.microsoft.com/office/drawing/2014/main" id="{419C4429-E272-408D-979C-9E5F7C0D3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5575131"/>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3C5674F-4537-E542-9638-9700DB2AFB62}"/>
              </a:ext>
            </a:extLst>
          </p:cNvPr>
          <p:cNvSpPr txBox="1"/>
          <p:nvPr/>
        </p:nvSpPr>
        <p:spPr>
          <a:xfrm>
            <a:off x="4246904" y="6268618"/>
            <a:ext cx="5302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Putting the Pieces Together</a:t>
            </a:r>
          </a:p>
        </p:txBody>
      </p:sp>
    </p:spTree>
    <p:extLst>
      <p:ext uri="{BB962C8B-B14F-4D97-AF65-F5344CB8AC3E}">
        <p14:creationId xmlns:p14="http://schemas.microsoft.com/office/powerpoint/2010/main" val="311500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15759</TotalTime>
  <Words>8313</Words>
  <Application>Microsoft Office PowerPoint</Application>
  <PresentationFormat>Widescreen</PresentationFormat>
  <Paragraphs>671</Paragraphs>
  <Slides>55</Slides>
  <Notes>55</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55</vt:i4>
      </vt:variant>
    </vt:vector>
  </HeadingPairs>
  <TitlesOfParts>
    <vt:vector size="69" baseType="lpstr">
      <vt:lpstr>Abadi Extra Light</vt:lpstr>
      <vt:lpstr>Amasis MT Pro</vt:lpstr>
      <vt:lpstr>Amasis MT Pro Light</vt:lpstr>
      <vt:lpstr>Arial</vt:lpstr>
      <vt:lpstr>Book Antiqua</vt:lpstr>
      <vt:lpstr>Bookman Old Style</vt:lpstr>
      <vt:lpstr>Calibri</vt:lpstr>
      <vt:lpstr>Calibri Light</vt:lpstr>
      <vt:lpstr>Century Gothic</vt:lpstr>
      <vt:lpstr>Droid Serif</vt:lpstr>
      <vt:lpstr>Franklin Gothic Book</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Risks</vt:lpstr>
      <vt:lpstr>PowerPoint Presentation</vt:lpstr>
      <vt:lpstr>PowerPoint Presentation</vt:lpstr>
      <vt:lpstr>SECURE ATTACHMENT is the foundation for:</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Tools To Teach Regulation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TBRI®  LIFE  VALUE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dc:creator>
  <cp:lastModifiedBy>Erin Monarch</cp:lastModifiedBy>
  <cp:revision>39</cp:revision>
  <dcterms:created xsi:type="dcterms:W3CDTF">2023-02-15T18:18:20Z</dcterms:created>
  <dcterms:modified xsi:type="dcterms:W3CDTF">2023-09-06T21:13:03Z</dcterms:modified>
</cp:coreProperties>
</file>